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2" r:id="rId17"/>
    <p:sldId id="273" r:id="rId18"/>
    <p:sldId id="271" r:id="rId19"/>
    <p:sldId id="274" r:id="rId20"/>
    <p:sldId id="275" r:id="rId21"/>
    <p:sldId id="278" r:id="rId22"/>
    <p:sldId id="285" r:id="rId23"/>
    <p:sldId id="284" r:id="rId24"/>
    <p:sldId id="276" r:id="rId25"/>
    <p:sldId id="277" r:id="rId26"/>
    <p:sldId id="283" r:id="rId27"/>
    <p:sldId id="279" r:id="rId28"/>
    <p:sldId id="280" r:id="rId29"/>
    <p:sldId id="282" r:id="rId30"/>
    <p:sldId id="281" r:id="rId3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showGuides="1">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9314B58-079A-41F7-8A75-54111882E17B}" type="datetimeFigureOut">
              <a:rPr lang="en-US" smtClean="0"/>
              <a:pPr/>
              <a:t>3/14/2010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A61FE00-E148-40B1-9577-23FD6B07708C}"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A61FE00-E148-40B1-9577-23FD6B07708C}"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A61FE00-E148-40B1-9577-23FD6B07708C}"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A61FE00-E148-40B1-9577-23FD6B07708C}"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A61FE00-E148-40B1-9577-23FD6B07708C}"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A61FE00-E148-40B1-9577-23FD6B07708C}"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A61FE00-E148-40B1-9577-23FD6B07708C}"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A61FE00-E148-40B1-9577-23FD6B07708C}"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A61FE00-E148-40B1-9577-23FD6B07708C}"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A61FE00-E148-40B1-9577-23FD6B07708C}"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A61FE00-E148-40B1-9577-23FD6B07708C}"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A61FE00-E148-40B1-9577-23FD6B07708C}"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A61FE00-E148-40B1-9577-23FD6B07708C}"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A61FE00-E148-40B1-9577-23FD6B07708C}"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A61FE00-E148-40B1-9577-23FD6B07708C}"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A61FE00-E148-40B1-9577-23FD6B07708C}"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A61FE00-E148-40B1-9577-23FD6B07708C}"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A61FE00-E148-40B1-9577-23FD6B07708C}" type="slidenum">
              <a:rPr lang="en-US" smtClean="0"/>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A61FE00-E148-40B1-9577-23FD6B07708C}" type="slidenum">
              <a:rPr lang="en-US" smtClean="0"/>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A61FE00-E148-40B1-9577-23FD6B07708C}" type="slidenum">
              <a:rPr lang="en-US" smtClean="0"/>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A61FE00-E148-40B1-9577-23FD6B07708C}" type="slidenum">
              <a:rPr lang="en-US" smtClean="0"/>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A61FE00-E148-40B1-9577-23FD6B07708C}" type="slidenum">
              <a:rPr lang="en-US" smtClean="0"/>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A61FE00-E148-40B1-9577-23FD6B07708C}" type="slidenum">
              <a:rPr lang="en-US" smtClean="0"/>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A61FE00-E148-40B1-9577-23FD6B07708C}"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A61FE00-E148-40B1-9577-23FD6B07708C}" type="slidenum">
              <a:rPr lang="en-US" smtClean="0"/>
              <a:pPr/>
              <a:t>30</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A61FE00-E148-40B1-9577-23FD6B07708C}"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A61FE00-E148-40B1-9577-23FD6B07708C}"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A61FE00-E148-40B1-9577-23FD6B07708C}"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A61FE00-E148-40B1-9577-23FD6B07708C}"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A61FE00-E148-40B1-9577-23FD6B07708C}"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A61FE00-E148-40B1-9577-23FD6B07708C}"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1328166" y="1295400"/>
            <a:ext cx="6487668" cy="3152887"/>
          </a:xfrm>
          <a:prstGeom prst="rect">
            <a:avLst/>
          </a:prstGeo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p>
            <a:pPr marL="0" indent="0" algn="l" defTabSz="914400" rtl="0" eaLnBrk="1" latinLnBrk="0" hangingPunct="1">
              <a:spcBef>
                <a:spcPts val="2000"/>
              </a:spcBef>
              <a:buClr>
                <a:schemeClr val="accent1">
                  <a:lumMod val="60000"/>
                  <a:lumOff val="40000"/>
                </a:schemeClr>
              </a:buClr>
              <a:buSzPct val="110000"/>
              <a:buFont typeface="Wingdings 2" pitchFamily="18" charset="2"/>
              <a:buNone/>
            </a:pPr>
            <a:endParaRPr sz="3200" kern="1200">
              <a:solidFill>
                <a:schemeClr val="tx1">
                  <a:lumMod val="65000"/>
                  <a:lumOff val="35000"/>
                </a:schemeClr>
              </a:solidFill>
              <a:latin typeface="+mn-lt"/>
              <a:ea typeface="+mn-ea"/>
              <a:cs typeface="+mn-cs"/>
            </a:endParaRPr>
          </a:p>
        </p:txBody>
      </p:sp>
      <p:sp>
        <p:nvSpPr>
          <p:cNvPr id="2" name="Title 1"/>
          <p:cNvSpPr>
            <a:spLocks noGrp="1"/>
          </p:cNvSpPr>
          <p:nvPr>
            <p:ph type="ctrTitle"/>
          </p:nvPr>
        </p:nvSpPr>
        <p:spPr>
          <a:xfrm>
            <a:off x="1322921" y="1523999"/>
            <a:ext cx="6498158" cy="1724867"/>
          </a:xfrm>
        </p:spPr>
        <p:txBody>
          <a:bodyPr vert="horz" lIns="91440" tIns="45720" rIns="91440" bIns="45720" rtlCol="0" anchor="b" anchorCtr="0">
            <a:noAutofit/>
          </a:bodyPr>
          <a:lstStyle>
            <a:lvl1pPr marL="0" indent="0" algn="ctr" defTabSz="914400" rtl="0" eaLnBrk="1" latinLnBrk="0" hangingPunct="1">
              <a:spcBef>
                <a:spcPct val="0"/>
              </a:spcBef>
              <a:buClr>
                <a:schemeClr val="accent1">
                  <a:lumMod val="60000"/>
                  <a:lumOff val="40000"/>
                </a:schemeClr>
              </a:buClr>
              <a:buSzPct val="110000"/>
              <a:buFont typeface="Wingdings 2" pitchFamily="18" charset="2"/>
              <a:buNone/>
              <a:defRPr sz="4600" kern="1200">
                <a:solidFill>
                  <a:schemeClr val="accent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1322921" y="3299012"/>
            <a:ext cx="6498159" cy="916641"/>
          </a:xfrm>
        </p:spPr>
        <p:txBody>
          <a:bodyPr vert="horz" lIns="91440" tIns="45720" rIns="91440" bIns="45720" rtlCol="0">
            <a:normAutofit/>
          </a:bodyPr>
          <a:lstStyle>
            <a:lvl1pPr marL="0" indent="0" algn="ctr" defTabSz="914400" rtl="0" eaLnBrk="1" latinLnBrk="0" hangingPunct="1">
              <a:spcBef>
                <a:spcPts val="3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379B4516-1613-2D43-96E0-8577C219F2AF}" type="datetimeFigureOut">
              <a:rPr lang="en-US" smtClean="0"/>
              <a:pPr/>
              <a:t>3/14/2010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18B08D-8A64-A240-AB59-ABB92758ECE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8" y="611872"/>
            <a:ext cx="4079545" cy="1162050"/>
          </a:xfrm>
        </p:spPr>
        <p:txBody>
          <a:bodyPr anchor="b"/>
          <a:lstStyle>
            <a:lvl1pPr algn="ctr">
              <a:defRPr sz="3600" b="0"/>
            </a:lvl1pPr>
          </a:lstStyle>
          <a:p>
            <a:r>
              <a:rPr lang="en-US" smtClean="0"/>
              <a:t>Click to edit Master title style</a:t>
            </a:r>
            <a:endParaRPr/>
          </a:p>
        </p:txBody>
      </p:sp>
      <p:sp>
        <p:nvSpPr>
          <p:cNvPr id="4" name="Text Placeholder 3"/>
          <p:cNvSpPr>
            <a:spLocks noGrp="1"/>
          </p:cNvSpPr>
          <p:nvPr>
            <p:ph type="body" sz="half" idx="2"/>
          </p:nvPr>
        </p:nvSpPr>
        <p:spPr>
          <a:xfrm>
            <a:off x="533398" y="1787856"/>
            <a:ext cx="4079545" cy="3720152"/>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79B4516-1613-2D43-96E0-8577C219F2AF}" type="datetimeFigureOut">
              <a:rPr lang="en-US" smtClean="0"/>
              <a:pPr/>
              <a:t>3/14/2010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18B08D-8A64-A240-AB59-ABB92758ECE3}" type="slidenum">
              <a:rPr lang="en-US" smtClean="0"/>
              <a:pPr/>
              <a:t>‹#›</a:t>
            </a:fld>
            <a:endParaRPr lang="en-US"/>
          </a:p>
        </p:txBody>
      </p:sp>
      <p:sp>
        <p:nvSpPr>
          <p:cNvPr id="8" name="Picture Placeholder 2"/>
          <p:cNvSpPr>
            <a:spLocks noGrp="1"/>
          </p:cNvSpPr>
          <p:nvPr>
            <p:ph type="pic" idx="1"/>
          </p:nvPr>
        </p:nvSpPr>
        <p:spPr>
          <a:xfrm>
            <a:off x="5090617" y="359392"/>
            <a:ext cx="3657600" cy="5318077"/>
          </a:xfr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lumMod val="60000"/>
                  <a:lumOff val="40000"/>
                </a:schemeClr>
              </a:buClr>
              <a:buSzPct val="110000"/>
              <a:buFont typeface="Wingdings 2" pitchFamily="18" charset="2"/>
              <a:buNone/>
              <a:defRPr sz="3200" kern="1200">
                <a:solidFill>
                  <a:schemeClr val="tx1">
                    <a:lumMod val="65000"/>
                    <a:lumOff val="35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379B4516-1613-2D43-96E0-8577C219F2AF}" type="datetimeFigureOut">
              <a:rPr lang="en-US" smtClean="0"/>
              <a:pPr/>
              <a:t>3/14/2010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18B08D-8A64-A240-AB59-ABB92758ECE3}"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9792" y="368301"/>
            <a:ext cx="1524000" cy="55753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549274" y="368301"/>
            <a:ext cx="6689726" cy="55753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379B4516-1613-2D43-96E0-8577C219F2AF}" type="datetimeFigureOut">
              <a:rPr lang="en-US" smtClean="0"/>
              <a:pPr/>
              <a:t>3/14/2010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18B08D-8A64-A240-AB59-ABB92758ECE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379B4516-1613-2D43-96E0-8577C219F2AF}" type="datetimeFigureOut">
              <a:rPr lang="en-US" smtClean="0"/>
              <a:pPr/>
              <a:t>3/14/2010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18B08D-8A64-A240-AB59-ABB92758ECE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363538" y="3352801"/>
            <a:ext cx="8416925" cy="1470025"/>
          </a:xfrm>
        </p:spPr>
        <p:txBody>
          <a:bodyPr/>
          <a:lstStyle/>
          <a:p>
            <a:r>
              <a:rPr lang="en-US" smtClean="0"/>
              <a:t>Click to edit Master title style</a:t>
            </a:r>
            <a:endParaRPr/>
          </a:p>
        </p:txBody>
      </p:sp>
      <p:sp>
        <p:nvSpPr>
          <p:cNvPr id="3" name="Subtitle 2"/>
          <p:cNvSpPr>
            <a:spLocks noGrp="1"/>
          </p:cNvSpPr>
          <p:nvPr>
            <p:ph type="subTitle" idx="1"/>
          </p:nvPr>
        </p:nvSpPr>
        <p:spPr>
          <a:xfrm>
            <a:off x="363538" y="4771029"/>
            <a:ext cx="8416925" cy="972671"/>
          </a:xfrm>
        </p:spPr>
        <p:txBody>
          <a:bodyPr>
            <a:normAutofit/>
          </a:bodyPr>
          <a:lstStyle>
            <a:lvl1pPr marL="0" indent="0" algn="ctr">
              <a:spcBef>
                <a:spcPts val="300"/>
              </a:spcBef>
              <a:buNone/>
              <a:defRPr sz="1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379B4516-1613-2D43-96E0-8577C219F2AF}" type="datetimeFigureOut">
              <a:rPr lang="en-US" smtClean="0"/>
              <a:pPr/>
              <a:t>3/14/2010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18B08D-8A64-A240-AB59-ABB92758ECE3}" type="slidenum">
              <a:rPr lang="en-US" smtClean="0"/>
              <a:pPr/>
              <a:t>‹#›</a:t>
            </a:fld>
            <a:endParaRPr lang="en-US"/>
          </a:p>
        </p:txBody>
      </p:sp>
      <p:sp>
        <p:nvSpPr>
          <p:cNvPr id="9" name="Picture Placeholder 2"/>
          <p:cNvSpPr>
            <a:spLocks noGrp="1"/>
          </p:cNvSpPr>
          <p:nvPr>
            <p:ph type="pic" idx="13"/>
          </p:nvPr>
        </p:nvSpPr>
        <p:spPr>
          <a:xfrm>
            <a:off x="370980" y="363538"/>
            <a:ext cx="8402040" cy="2836862"/>
          </a:xfrm>
          <a:ln w="3175">
            <a:solidFill>
              <a:schemeClr val="bg1"/>
            </a:solidFill>
          </a:ln>
          <a:effectLst>
            <a:outerShdw blurRad="63500" sx="100500" sy="100500" algn="ctr" rotWithShape="0">
              <a:prstClr val="black">
                <a:alpha val="5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9275" y="2403144"/>
            <a:ext cx="8056563" cy="1362075"/>
          </a:xfrm>
        </p:spPr>
        <p:txBody>
          <a:bodyPr anchor="b" anchorCtr="0"/>
          <a:lstStyle>
            <a:lvl1pPr algn="ctr">
              <a:defRPr sz="4600" b="0" cap="none" baseline="0"/>
            </a:lvl1pPr>
          </a:lstStyle>
          <a:p>
            <a:r>
              <a:rPr lang="en-US" smtClean="0"/>
              <a:t>Click to edit Master title style</a:t>
            </a:r>
            <a:endParaRPr/>
          </a:p>
        </p:txBody>
      </p:sp>
      <p:sp>
        <p:nvSpPr>
          <p:cNvPr id="3" name="Text Placeholder 2"/>
          <p:cNvSpPr>
            <a:spLocks noGrp="1"/>
          </p:cNvSpPr>
          <p:nvPr>
            <p:ph type="body" idx="1"/>
          </p:nvPr>
        </p:nvSpPr>
        <p:spPr>
          <a:xfrm>
            <a:off x="549275" y="3736005"/>
            <a:ext cx="8056563" cy="1500187"/>
          </a:xfrm>
        </p:spPr>
        <p:txBody>
          <a:bodyPr anchor="t" anchorCtr="0">
            <a:normAutofit/>
          </a:bodyPr>
          <a:lstStyle>
            <a:lvl1pPr marL="0" indent="0" algn="ctr">
              <a:spcBef>
                <a:spcPts val="300"/>
              </a:spcBef>
              <a:buNone/>
              <a:defRPr sz="18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79B4516-1613-2D43-96E0-8577C219F2AF}" type="datetimeFigureOut">
              <a:rPr lang="en-US" smtClean="0"/>
              <a:pPr/>
              <a:t>3/14/2010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18B08D-8A64-A240-AB59-ABB92758ECE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1336956"/>
          </a:xfrm>
        </p:spPr>
        <p:txBody>
          <a:bodyPr/>
          <a:lstStyle/>
          <a:p>
            <a:r>
              <a:rPr lang="en-US" smtClean="0"/>
              <a:t>Click to edit Master title style</a:t>
            </a:r>
            <a:endParaRPr/>
          </a:p>
        </p:txBody>
      </p:sp>
      <p:sp>
        <p:nvSpPr>
          <p:cNvPr id="3" name="Content Placeholder 2"/>
          <p:cNvSpPr>
            <a:spLocks noGrp="1"/>
          </p:cNvSpPr>
          <p:nvPr>
            <p:ph sz="half" idx="1"/>
          </p:nvPr>
        </p:nvSpPr>
        <p:spPr>
          <a:xfrm>
            <a:off x="549275"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751071"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379B4516-1613-2D43-96E0-8577C219F2AF}" type="datetimeFigureOut">
              <a:rPr lang="en-US" smtClean="0"/>
              <a:pPr/>
              <a:t>3/14/2010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18B08D-8A64-A240-AB59-ABB92758ECE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49274" y="107576"/>
            <a:ext cx="8042276" cy="1336956"/>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549274"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49274"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51070"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1070"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379B4516-1613-2D43-96E0-8577C219F2AF}" type="datetimeFigureOut">
              <a:rPr lang="en-US" smtClean="0"/>
              <a:pPr/>
              <a:t>3/14/2010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918B08D-8A64-A240-AB59-ABB92758ECE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379B4516-1613-2D43-96E0-8577C219F2AF}" type="datetimeFigureOut">
              <a:rPr lang="en-US" smtClean="0"/>
              <a:pPr/>
              <a:t>3/14/2010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918B08D-8A64-A240-AB59-ABB92758ECE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79B4516-1613-2D43-96E0-8577C219F2AF}" type="datetimeFigureOut">
              <a:rPr lang="en-US" smtClean="0"/>
              <a:pPr/>
              <a:t>3/14/2010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918B08D-8A64-A240-AB59-ABB92758ECE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9" y="611872"/>
            <a:ext cx="3840480" cy="1162050"/>
          </a:xfrm>
        </p:spPr>
        <p:txBody>
          <a:bodyPr anchor="b"/>
          <a:lstStyle>
            <a:lvl1pPr algn="ctr">
              <a:defRPr sz="3600" b="0"/>
            </a:lvl1pPr>
          </a:lstStyle>
          <a:p>
            <a:r>
              <a:rPr lang="en-US" smtClean="0"/>
              <a:t>Click to edit Master title style</a:t>
            </a:r>
            <a:endParaRPr/>
          </a:p>
        </p:txBody>
      </p:sp>
      <p:sp>
        <p:nvSpPr>
          <p:cNvPr id="3" name="Content Placeholder 2"/>
          <p:cNvSpPr>
            <a:spLocks noGrp="1"/>
          </p:cNvSpPr>
          <p:nvPr>
            <p:ph idx="1"/>
          </p:nvPr>
        </p:nvSpPr>
        <p:spPr>
          <a:xfrm>
            <a:off x="4742824" y="368300"/>
            <a:ext cx="3840480" cy="5575300"/>
          </a:xfrm>
        </p:spPr>
        <p:txBody>
          <a:bodyPr>
            <a:normAutofit/>
          </a:bodyPr>
          <a:lstStyle>
            <a:lvl1pPr>
              <a:spcBef>
                <a:spcPts val="2000"/>
              </a:spcBef>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533399" y="1787856"/>
            <a:ext cx="3840480" cy="3720152"/>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79B4516-1613-2D43-96E0-8577C219F2AF}" type="datetimeFigureOut">
              <a:rPr lang="en-US" smtClean="0"/>
              <a:pPr/>
              <a:t>3/14/2010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18B08D-8A64-A240-AB59-ABB92758ECE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9275" y="107576"/>
            <a:ext cx="8042276" cy="1336956"/>
          </a:xfrm>
          <a:prstGeom prst="rect">
            <a:avLst/>
          </a:prstGeom>
        </p:spPr>
        <p:txBody>
          <a:bodyPr vert="horz" lIns="91440" tIns="45720" rIns="91440" bIns="45720"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549275" y="1600201"/>
            <a:ext cx="8042276" cy="4343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5629835" y="6275668"/>
            <a:ext cx="2133600" cy="365125"/>
          </a:xfrm>
          <a:prstGeom prst="rect">
            <a:avLst/>
          </a:prstGeom>
        </p:spPr>
        <p:txBody>
          <a:bodyPr vert="horz" lIns="91440" tIns="45720" rIns="91440" bIns="45720" rtlCol="0" anchor="ctr"/>
          <a:lstStyle>
            <a:lvl1pPr algn="r">
              <a:defRPr sz="1200">
                <a:solidFill>
                  <a:schemeClr val="bg1"/>
                </a:solidFill>
              </a:defRPr>
            </a:lvl1pPr>
          </a:lstStyle>
          <a:p>
            <a:fld id="{379B4516-1613-2D43-96E0-8577C219F2AF}" type="datetimeFigureOut">
              <a:rPr lang="en-US" smtClean="0"/>
              <a:pPr/>
              <a:t>3/14/2010</a:t>
            </a:fld>
            <a:endParaRPr lang="en-US"/>
          </a:p>
        </p:txBody>
      </p:sp>
      <p:sp>
        <p:nvSpPr>
          <p:cNvPr id="5" name="Footer Placeholder 4"/>
          <p:cNvSpPr>
            <a:spLocks noGrp="1"/>
          </p:cNvSpPr>
          <p:nvPr>
            <p:ph type="ftr" sz="quarter" idx="3"/>
          </p:nvPr>
        </p:nvSpPr>
        <p:spPr>
          <a:xfrm>
            <a:off x="264458" y="6275668"/>
            <a:ext cx="4840941" cy="365125"/>
          </a:xfrm>
          <a:prstGeom prst="rect">
            <a:avLst/>
          </a:prstGeom>
        </p:spPr>
        <p:txBody>
          <a:bodyPr vert="horz" lIns="91440" tIns="45720" rIns="91440" bIns="45720" rtlCol="0" anchor="ctr"/>
          <a:lstStyle>
            <a:lvl1pPr algn="l">
              <a:defRPr sz="1200">
                <a:solidFill>
                  <a:schemeClr val="bg1"/>
                </a:solidFill>
              </a:defRPr>
            </a:lvl1pPr>
          </a:lstStyle>
          <a:p>
            <a:endParaRPr lang="en-US"/>
          </a:p>
        </p:txBody>
      </p:sp>
      <p:sp>
        <p:nvSpPr>
          <p:cNvPr id="6" name="Slide Number Placeholder 5"/>
          <p:cNvSpPr>
            <a:spLocks noGrp="1"/>
          </p:cNvSpPr>
          <p:nvPr>
            <p:ph type="sldNum" sz="quarter" idx="4"/>
          </p:nvPr>
        </p:nvSpPr>
        <p:spPr>
          <a:xfrm>
            <a:off x="7897906" y="6275668"/>
            <a:ext cx="990600" cy="365125"/>
          </a:xfrm>
          <a:prstGeom prst="rect">
            <a:avLst/>
          </a:prstGeom>
        </p:spPr>
        <p:txBody>
          <a:bodyPr vert="horz" lIns="91440" tIns="45720" rIns="91440" bIns="45720" rtlCol="0" anchor="ctr"/>
          <a:lstStyle>
            <a:lvl1pPr algn="r">
              <a:defRPr sz="3600">
                <a:solidFill>
                  <a:schemeClr val="bg1"/>
                </a:solidFill>
              </a:defRPr>
            </a:lvl1pPr>
          </a:lstStyle>
          <a:p>
            <a:fld id="{0918B08D-8A64-A240-AB59-ABB92758ECE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defTabSz="914400" rtl="0" eaLnBrk="1" latinLnBrk="0" hangingPunct="1">
        <a:spcBef>
          <a:spcPct val="0"/>
        </a:spcBef>
        <a:buNone/>
        <a:defRPr sz="4600" kern="1200">
          <a:solidFill>
            <a:schemeClr val="accent1"/>
          </a:solidFill>
          <a:latin typeface="+mj-lt"/>
          <a:ea typeface="+mj-ea"/>
          <a:cs typeface="+mj-cs"/>
        </a:defRPr>
      </a:lvl1pPr>
    </p:titleStyle>
    <p:bodyStyle>
      <a:lvl1pPr marL="349250" indent="-349250" algn="l" defTabSz="914400" rtl="0" eaLnBrk="1" latinLnBrk="0" hangingPunct="1">
        <a:spcBef>
          <a:spcPts val="2000"/>
        </a:spcBef>
        <a:buClr>
          <a:schemeClr val="accent1">
            <a:lumMod val="60000"/>
            <a:lumOff val="40000"/>
          </a:schemeClr>
        </a:buClr>
        <a:buSzPct val="110000"/>
        <a:buFont typeface="Wingdings 2" pitchFamily="18" charset="2"/>
        <a:buChar char=""/>
        <a:defRPr sz="24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75000"/>
          </a:schemeClr>
        </a:buClr>
        <a:buSzPct val="110000"/>
        <a:buFont typeface="Wingdings 2" pitchFamily="18" charset="2"/>
        <a:buChar char=""/>
        <a:defRPr sz="2200" kern="1200">
          <a:solidFill>
            <a:schemeClr val="tx1">
              <a:lumMod val="65000"/>
              <a:lumOff val="35000"/>
            </a:schemeClr>
          </a:solidFill>
          <a:latin typeface="+mn-lt"/>
          <a:ea typeface="+mn-ea"/>
          <a:cs typeface="+mn-cs"/>
        </a:defRPr>
      </a:lvl2pPr>
      <a:lvl3pPr marL="96837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2000" kern="1200">
          <a:solidFill>
            <a:schemeClr val="tx1">
              <a:lumMod val="65000"/>
              <a:lumOff val="35000"/>
            </a:schemeClr>
          </a:solidFill>
          <a:latin typeface="+mn-lt"/>
          <a:ea typeface="+mn-ea"/>
          <a:cs typeface="+mn-cs"/>
        </a:defRPr>
      </a:lvl3pPr>
      <a:lvl4pPr marL="1263650" indent="-295275" algn="l" defTabSz="914400" rtl="0" eaLnBrk="1" latinLnBrk="0" hangingPunct="1">
        <a:spcBef>
          <a:spcPts val="600"/>
        </a:spcBef>
        <a:buClr>
          <a:schemeClr val="accent1">
            <a:lumMod val="75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4pPr>
      <a:lvl5pPr marL="154622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www.youtube.com/watch?v=gZLvSnr6s50"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25.xml.rels><?xml version="1.0" encoding="UTF-8" standalone="yes"?>
<Relationships xmlns="http://schemas.openxmlformats.org/package/2006/relationships"><Relationship Id="rId3" Type="http://schemas.openxmlformats.org/officeDocument/2006/relationships/hyperlink" Target="http://www.youtube.com/watch?v=iJ2sbHiQo1c"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06083" y="347056"/>
            <a:ext cx="6498158" cy="1724867"/>
          </a:xfrm>
        </p:spPr>
        <p:txBody>
          <a:bodyPr>
            <a:noAutofit/>
          </a:bodyPr>
          <a:lstStyle/>
          <a:p>
            <a:r>
              <a:rPr lang="en-US" sz="6600" dirty="0" smtClean="0"/>
              <a:t>Eyes  of the Emperor</a:t>
            </a:r>
            <a:endParaRPr lang="en-US" sz="6600" dirty="0"/>
          </a:p>
        </p:txBody>
      </p:sp>
      <p:sp>
        <p:nvSpPr>
          <p:cNvPr id="3" name="Subtitle 2"/>
          <p:cNvSpPr>
            <a:spLocks noGrp="1"/>
          </p:cNvSpPr>
          <p:nvPr>
            <p:ph type="subTitle" idx="1"/>
          </p:nvPr>
        </p:nvSpPr>
        <p:spPr/>
        <p:txBody>
          <a:bodyPr/>
          <a:lstStyle/>
          <a:p>
            <a:endParaRPr lang="en-US" dirty="0"/>
          </a:p>
        </p:txBody>
      </p:sp>
      <p:pic>
        <p:nvPicPr>
          <p:cNvPr id="4" name="Picture 3" descr="eyes of the emperor picture.jpg"/>
          <p:cNvPicPr>
            <a:picLocks noChangeAspect="1"/>
          </p:cNvPicPr>
          <p:nvPr/>
        </p:nvPicPr>
        <p:blipFill>
          <a:blip r:embed="rId3"/>
          <a:stretch>
            <a:fillRect/>
          </a:stretch>
        </p:blipFill>
        <p:spPr>
          <a:xfrm>
            <a:off x="526609" y="2071923"/>
            <a:ext cx="3144158" cy="4749484"/>
          </a:xfrm>
          <a:prstGeom prst="rect">
            <a:avLst/>
          </a:prstGeom>
        </p:spPr>
      </p:pic>
      <p:sp>
        <p:nvSpPr>
          <p:cNvPr id="5" name="TextBox 4"/>
          <p:cNvSpPr txBox="1"/>
          <p:nvPr/>
        </p:nvSpPr>
        <p:spPr>
          <a:xfrm>
            <a:off x="6306920" y="5334450"/>
            <a:ext cx="2236572" cy="923330"/>
          </a:xfrm>
          <a:prstGeom prst="rect">
            <a:avLst/>
          </a:prstGeom>
          <a:noFill/>
        </p:spPr>
        <p:txBody>
          <a:bodyPr wrap="none" rtlCol="0">
            <a:spAutoFit/>
          </a:bodyPr>
          <a:lstStyle/>
          <a:p>
            <a:r>
              <a:rPr lang="en-US" dirty="0" smtClean="0"/>
              <a:t>Mckay Stephenson</a:t>
            </a:r>
          </a:p>
          <a:p>
            <a:r>
              <a:rPr lang="en-US" dirty="0" smtClean="0"/>
              <a:t>Mr. Pitcher</a:t>
            </a:r>
          </a:p>
          <a:p>
            <a:r>
              <a:rPr lang="en-US" dirty="0" smtClean="0"/>
              <a:t>Period 1</a:t>
            </a:r>
            <a:endParaRPr lang="en-US" dirty="0"/>
          </a:p>
        </p:txBody>
      </p:sp>
      <p:sp>
        <p:nvSpPr>
          <p:cNvPr id="6" name="TextBox 5"/>
          <p:cNvSpPr txBox="1"/>
          <p:nvPr/>
        </p:nvSpPr>
        <p:spPr>
          <a:xfrm>
            <a:off x="526609" y="6435075"/>
            <a:ext cx="4431021" cy="261610"/>
          </a:xfrm>
          <a:prstGeom prst="rect">
            <a:avLst/>
          </a:prstGeom>
          <a:noFill/>
        </p:spPr>
        <p:txBody>
          <a:bodyPr wrap="none" rtlCol="0">
            <a:spAutoFit/>
          </a:bodyPr>
          <a:lstStyle/>
          <a:p>
            <a:r>
              <a:rPr lang="en-US" sz="1100" dirty="0" smtClean="0"/>
              <a:t>http://images.amazon.com/images/P/0385729715.01.LZZZZZZZ.jpg</a:t>
            </a:r>
            <a:endParaRPr lang="en-US" sz="11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Falling Action</a:t>
            </a:r>
            <a:endParaRPr lang="en-US" dirty="0"/>
          </a:p>
        </p:txBody>
      </p:sp>
      <p:sp>
        <p:nvSpPr>
          <p:cNvPr id="3" name="Content Placeholder 2"/>
          <p:cNvSpPr>
            <a:spLocks noGrp="1"/>
          </p:cNvSpPr>
          <p:nvPr>
            <p:ph idx="1"/>
          </p:nvPr>
        </p:nvSpPr>
        <p:spPr>
          <a:xfrm>
            <a:off x="549275" y="1600201"/>
            <a:ext cx="3417418" cy="4343400"/>
          </a:xfrm>
        </p:spPr>
        <p:txBody>
          <a:bodyPr>
            <a:normAutofit lnSpcReduction="10000"/>
          </a:bodyPr>
          <a:lstStyle/>
          <a:p>
            <a:r>
              <a:rPr lang="en-US" dirty="0" smtClean="0"/>
              <a:t>The Falling Action is only several pages long. A general comes to check that the camp is making progress with the Japanese sensing dogs. He determines that they are not making sufficient progress and closes the camp down.</a:t>
            </a:r>
            <a:endParaRPr lang="en-US" dirty="0"/>
          </a:p>
        </p:txBody>
      </p:sp>
      <p:pic>
        <p:nvPicPr>
          <p:cNvPr id="4" name="Picture 3" descr="Always_Open_Closed.jpg"/>
          <p:cNvPicPr>
            <a:picLocks noChangeAspect="1"/>
          </p:cNvPicPr>
          <p:nvPr/>
        </p:nvPicPr>
        <p:blipFill>
          <a:blip r:embed="rId3"/>
          <a:stretch>
            <a:fillRect/>
          </a:stretch>
        </p:blipFill>
        <p:spPr>
          <a:xfrm>
            <a:off x="4267124" y="2009105"/>
            <a:ext cx="4632177" cy="2434106"/>
          </a:xfrm>
          <a:prstGeom prst="rect">
            <a:avLst/>
          </a:prstGeom>
        </p:spPr>
      </p:pic>
      <p:sp>
        <p:nvSpPr>
          <p:cNvPr id="5" name="TextBox 4"/>
          <p:cNvSpPr txBox="1"/>
          <p:nvPr/>
        </p:nvSpPr>
        <p:spPr>
          <a:xfrm>
            <a:off x="1314987" y="6435075"/>
            <a:ext cx="7276564" cy="261610"/>
          </a:xfrm>
          <a:prstGeom prst="rect">
            <a:avLst/>
          </a:prstGeom>
          <a:noFill/>
        </p:spPr>
        <p:txBody>
          <a:bodyPr wrap="square" rtlCol="0">
            <a:spAutoFit/>
          </a:bodyPr>
          <a:lstStyle/>
          <a:p>
            <a:r>
              <a:rPr lang="en-US" sz="1100" dirty="0" smtClean="0"/>
              <a:t>http://www.coolfunpics.com/slides/Always_Open_Closed.jpg</a:t>
            </a:r>
            <a:endParaRPr lang="en-US" sz="11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Resolution</a:t>
            </a:r>
            <a:endParaRPr lang="en-US" dirty="0"/>
          </a:p>
        </p:txBody>
      </p:sp>
      <p:sp>
        <p:nvSpPr>
          <p:cNvPr id="3" name="Content Placeholder 2"/>
          <p:cNvSpPr>
            <a:spLocks noGrp="1"/>
          </p:cNvSpPr>
          <p:nvPr>
            <p:ph idx="1"/>
          </p:nvPr>
        </p:nvSpPr>
        <p:spPr>
          <a:xfrm>
            <a:off x="549276" y="1600201"/>
            <a:ext cx="2928020" cy="4343400"/>
          </a:xfrm>
        </p:spPr>
        <p:txBody>
          <a:bodyPr/>
          <a:lstStyle/>
          <a:p>
            <a:r>
              <a:rPr lang="en-US" dirty="0" smtClean="0"/>
              <a:t>Once the camp is closed, Eddy and the other Japanese-Americans are sent to Europe to join up with World War II</a:t>
            </a:r>
            <a:endParaRPr lang="en-US" dirty="0"/>
          </a:p>
        </p:txBody>
      </p:sp>
      <p:pic>
        <p:nvPicPr>
          <p:cNvPr id="1026" name="Picture 2"/>
          <p:cNvPicPr>
            <a:picLocks noChangeAspect="1" noChangeArrowheads="1"/>
          </p:cNvPicPr>
          <p:nvPr/>
        </p:nvPicPr>
        <p:blipFill>
          <a:blip r:embed="rId3"/>
          <a:srcRect/>
          <a:stretch>
            <a:fillRect/>
          </a:stretch>
        </p:blipFill>
        <p:spPr bwMode="auto">
          <a:xfrm>
            <a:off x="4128887" y="1600201"/>
            <a:ext cx="4286250" cy="3219450"/>
          </a:xfrm>
          <a:prstGeom prst="rect">
            <a:avLst/>
          </a:prstGeom>
          <a:noFill/>
          <a:ln w="9525">
            <a:noFill/>
            <a:miter lim="800000"/>
            <a:headEnd/>
            <a:tailEnd/>
          </a:ln>
        </p:spPr>
      </p:pic>
      <p:sp>
        <p:nvSpPr>
          <p:cNvPr id="5" name="TextBox 4"/>
          <p:cNvSpPr txBox="1"/>
          <p:nvPr/>
        </p:nvSpPr>
        <p:spPr>
          <a:xfrm>
            <a:off x="1738648" y="6310648"/>
            <a:ext cx="4442242" cy="261610"/>
          </a:xfrm>
          <a:prstGeom prst="rect">
            <a:avLst/>
          </a:prstGeom>
          <a:noFill/>
        </p:spPr>
        <p:txBody>
          <a:bodyPr wrap="none" rtlCol="0">
            <a:spAutoFit/>
          </a:bodyPr>
          <a:lstStyle/>
          <a:p>
            <a:r>
              <a:rPr lang="en-US" sz="1100" dirty="0" smtClean="0"/>
              <a:t>http://myfivebest.com/wp-content/uploads/2009/06/american-flag.jpg</a:t>
            </a:r>
            <a:endParaRPr lang="en-US" sz="11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Setting</a:t>
            </a:r>
            <a:endParaRPr lang="en-US" dirty="0"/>
          </a:p>
        </p:txBody>
      </p:sp>
      <p:sp>
        <p:nvSpPr>
          <p:cNvPr id="3" name="Content Placeholder 2"/>
          <p:cNvSpPr>
            <a:spLocks noGrp="1"/>
          </p:cNvSpPr>
          <p:nvPr>
            <p:ph idx="1"/>
          </p:nvPr>
        </p:nvSpPr>
        <p:spPr>
          <a:xfrm>
            <a:off x="549275" y="1600201"/>
            <a:ext cx="4151514" cy="3963472"/>
          </a:xfrm>
        </p:spPr>
        <p:txBody>
          <a:bodyPr>
            <a:normAutofit lnSpcReduction="10000"/>
          </a:bodyPr>
          <a:lstStyle/>
          <a:p>
            <a:r>
              <a:rPr lang="en-US" dirty="0" smtClean="0"/>
              <a:t>This book takes place during World War II from about 1941 to 1942 and ranges in area from Pearl Harbor to Cat Island Mississippi.  This is important to the book because Pearl Harbor is a place everyone knows about and has a sense of mourn for. </a:t>
            </a:r>
            <a:endParaRPr lang="en-US" dirty="0"/>
          </a:p>
        </p:txBody>
      </p:sp>
      <p:pic>
        <p:nvPicPr>
          <p:cNvPr id="4" name="Picture 3" descr="pearl-harbor-memorial.jpg"/>
          <p:cNvPicPr>
            <a:picLocks noChangeAspect="1"/>
          </p:cNvPicPr>
          <p:nvPr/>
        </p:nvPicPr>
        <p:blipFill>
          <a:blip r:embed="rId3"/>
          <a:stretch>
            <a:fillRect/>
          </a:stretch>
        </p:blipFill>
        <p:spPr>
          <a:xfrm>
            <a:off x="4700789" y="1510284"/>
            <a:ext cx="4173614" cy="3873086"/>
          </a:xfrm>
          <a:prstGeom prst="rect">
            <a:avLst/>
          </a:prstGeom>
        </p:spPr>
      </p:pic>
      <p:sp>
        <p:nvSpPr>
          <p:cNvPr id="5" name="TextBox 4"/>
          <p:cNvSpPr txBox="1"/>
          <p:nvPr/>
        </p:nvSpPr>
        <p:spPr>
          <a:xfrm>
            <a:off x="50657" y="6392283"/>
            <a:ext cx="9093343" cy="261610"/>
          </a:xfrm>
          <a:prstGeom prst="rect">
            <a:avLst/>
          </a:prstGeom>
          <a:noFill/>
        </p:spPr>
        <p:txBody>
          <a:bodyPr wrap="square" rtlCol="0">
            <a:spAutoFit/>
          </a:bodyPr>
          <a:lstStyle/>
          <a:p>
            <a:r>
              <a:rPr lang="en-US" sz="1100" dirty="0" smtClean="0"/>
              <a:t>http://blondechampagne.files.wordpress.com/2009/12/24-pearl-harbor-memorial-hawaii-9-8-2001.jpg</a:t>
            </a:r>
            <a:endParaRPr lang="en-US" sz="11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733182"/>
            <a:ext cx="8042276" cy="1304836"/>
          </a:xfrm>
        </p:spPr>
        <p:txBody>
          <a:bodyPr/>
          <a:lstStyle/>
          <a:p>
            <a:r>
              <a:rPr lang="en-US" dirty="0" smtClean="0"/>
              <a:t>Themes</a:t>
            </a:r>
            <a:br>
              <a:rPr lang="en-US" dirty="0" smtClean="0"/>
            </a:br>
            <a:endParaRPr lang="en-US" dirty="0"/>
          </a:p>
        </p:txBody>
      </p:sp>
      <p:sp>
        <p:nvSpPr>
          <p:cNvPr id="3" name="Content Placeholder 2"/>
          <p:cNvSpPr>
            <a:spLocks noGrp="1"/>
          </p:cNvSpPr>
          <p:nvPr>
            <p:ph idx="1"/>
          </p:nvPr>
        </p:nvSpPr>
        <p:spPr/>
        <p:txBody>
          <a:bodyPr>
            <a:normAutofit/>
          </a:bodyPr>
          <a:lstStyle/>
          <a:p>
            <a:r>
              <a:rPr lang="en-US" b="1" dirty="0" smtClean="0"/>
              <a:t>FRIENDSHIP</a:t>
            </a:r>
            <a:r>
              <a:rPr lang="en-US" dirty="0" smtClean="0"/>
              <a:t>–Eddy expresses gratitude over having friends to help him through his trials</a:t>
            </a:r>
          </a:p>
          <a:p>
            <a:r>
              <a:rPr lang="en-US" b="1" dirty="0" smtClean="0"/>
              <a:t>COURAGE AND HONOR</a:t>
            </a:r>
            <a:r>
              <a:rPr lang="en-US" dirty="0" smtClean="0"/>
              <a:t>–In a daring water rescue, Slim risks his life to save James from the rocky sea during a daunting storm. Eddy describes it as “the bravest thing I’d seen in the army so far.”</a:t>
            </a:r>
          </a:p>
          <a:p>
            <a:r>
              <a:rPr lang="en-US" b="1" dirty="0" smtClean="0"/>
              <a:t>TRADITIONS</a:t>
            </a:r>
            <a:r>
              <a:rPr lang="en-US" dirty="0" smtClean="0"/>
              <a:t>–Eddy and Cobra capture a Japanese soldier off the coast of Hawaii. The Japanese soldier, </a:t>
            </a:r>
            <a:r>
              <a:rPr lang="en-US" dirty="0" err="1" smtClean="0"/>
              <a:t>Sakamaki</a:t>
            </a:r>
            <a:r>
              <a:rPr lang="en-US" dirty="0" smtClean="0"/>
              <a:t>, asks to be killed because he is deeply ashamed of his capture.</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Book Rating</a:t>
            </a:r>
            <a:endParaRPr lang="en-US" dirty="0"/>
          </a:p>
        </p:txBody>
      </p:sp>
      <p:sp>
        <p:nvSpPr>
          <p:cNvPr id="3" name="Content Placeholder 2"/>
          <p:cNvSpPr>
            <a:spLocks noGrp="1"/>
          </p:cNvSpPr>
          <p:nvPr>
            <p:ph idx="1"/>
          </p:nvPr>
        </p:nvSpPr>
        <p:spPr>
          <a:xfrm>
            <a:off x="549275" y="1600201"/>
            <a:ext cx="3868179" cy="4343400"/>
          </a:xfrm>
        </p:spPr>
        <p:txBody>
          <a:bodyPr>
            <a:normAutofit lnSpcReduction="10000"/>
          </a:bodyPr>
          <a:lstStyle/>
          <a:p>
            <a:r>
              <a:rPr lang="en-US" dirty="0" smtClean="0"/>
              <a:t>5</a:t>
            </a:r>
            <a:r>
              <a:rPr lang="en-US" dirty="0" smtClean="0"/>
              <a:t> </a:t>
            </a:r>
            <a:r>
              <a:rPr lang="en-US" dirty="0" smtClean="0"/>
              <a:t>out of 10</a:t>
            </a:r>
          </a:p>
          <a:p>
            <a:r>
              <a:rPr lang="en-US" dirty="0" smtClean="0"/>
              <a:t>This book was good and fairly easy to read but it is definitely not something that I would sit down and read. The main point of the story was the sadness and trials Japanese-American faced from racism.  It gave the book a very glum feel.</a:t>
            </a:r>
          </a:p>
        </p:txBody>
      </p:sp>
      <p:pic>
        <p:nvPicPr>
          <p:cNvPr id="4" name="Picture 3" descr="caveman_3.jpg"/>
          <p:cNvPicPr>
            <a:picLocks noChangeAspect="1"/>
          </p:cNvPicPr>
          <p:nvPr/>
        </p:nvPicPr>
        <p:blipFill>
          <a:blip r:embed="rId3"/>
          <a:stretch>
            <a:fillRect/>
          </a:stretch>
        </p:blipFill>
        <p:spPr>
          <a:xfrm>
            <a:off x="4614017" y="1790163"/>
            <a:ext cx="4182253" cy="3080926"/>
          </a:xfrm>
          <a:prstGeom prst="rect">
            <a:avLst/>
          </a:prstGeom>
        </p:spPr>
      </p:pic>
      <p:sp>
        <p:nvSpPr>
          <p:cNvPr id="5" name="TextBox 4"/>
          <p:cNvSpPr txBox="1"/>
          <p:nvPr/>
        </p:nvSpPr>
        <p:spPr>
          <a:xfrm>
            <a:off x="901107" y="6422196"/>
            <a:ext cx="4365298" cy="261610"/>
          </a:xfrm>
          <a:prstGeom prst="rect">
            <a:avLst/>
          </a:prstGeom>
          <a:noFill/>
        </p:spPr>
        <p:txBody>
          <a:bodyPr wrap="none" rtlCol="0">
            <a:spAutoFit/>
          </a:bodyPr>
          <a:lstStyle/>
          <a:p>
            <a:r>
              <a:rPr lang="en-US" sz="1100" dirty="0" smtClean="0"/>
              <a:t>http://francisanderson.files.wordpress.com/2007/10/caveman_3.jpg</a:t>
            </a:r>
            <a:endParaRPr lang="en-US" sz="11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Social Issue</a:t>
            </a:r>
            <a:endParaRPr lang="en-US" dirty="0"/>
          </a:p>
        </p:txBody>
      </p:sp>
      <p:sp>
        <p:nvSpPr>
          <p:cNvPr id="3" name="Content Placeholder 2"/>
          <p:cNvSpPr>
            <a:spLocks noGrp="1"/>
          </p:cNvSpPr>
          <p:nvPr>
            <p:ph idx="1"/>
          </p:nvPr>
        </p:nvSpPr>
        <p:spPr/>
        <p:txBody>
          <a:bodyPr>
            <a:normAutofit/>
          </a:bodyPr>
          <a:lstStyle/>
          <a:p>
            <a:r>
              <a:rPr lang="en-US" dirty="0" smtClean="0"/>
              <a:t>The social issue that I picked up on in this book is Racism. Racism doesn’t accomplish anything and only creates hate between people which is splitting the world apart.</a:t>
            </a:r>
          </a:p>
          <a:p>
            <a:r>
              <a:rPr lang="en-US" b="1" dirty="0" smtClean="0"/>
              <a:t>Racism</a:t>
            </a:r>
            <a:r>
              <a:rPr lang="en-US" dirty="0" smtClean="0"/>
              <a:t> is the belief that race is a primary determinant of human traits and capacities and that racial differences produce an inherent superiority of a particular race</a:t>
            </a:r>
          </a:p>
          <a:p>
            <a:pPr>
              <a:buNone/>
            </a:pPr>
            <a:r>
              <a:rPr lang="en-US" dirty="0" smtClean="0"/>
              <a:t>(From Merriam</a:t>
            </a:r>
            <a:r>
              <a:rPr lang="en-US" dirty="0" smtClean="0"/>
              <a:t> Webster's Online Dictionary)</a:t>
            </a:r>
            <a:endParaRPr lang="en-US" dirty="0" smtClean="0"/>
          </a:p>
          <a:p>
            <a:endParaRPr lang="en-US"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Racism</a:t>
            </a:r>
            <a:endParaRPr lang="en-US" dirty="0"/>
          </a:p>
        </p:txBody>
      </p:sp>
      <p:sp>
        <p:nvSpPr>
          <p:cNvPr id="3" name="Content Placeholder 2"/>
          <p:cNvSpPr>
            <a:spLocks noGrp="1"/>
          </p:cNvSpPr>
          <p:nvPr>
            <p:ph idx="1"/>
          </p:nvPr>
        </p:nvSpPr>
        <p:spPr/>
        <p:txBody>
          <a:bodyPr>
            <a:normAutofit/>
          </a:bodyPr>
          <a:lstStyle/>
          <a:p>
            <a:pPr>
              <a:buNone/>
            </a:pPr>
            <a:r>
              <a:rPr lang="en-US" dirty="0" smtClean="0"/>
              <a:t>    History shows us that one of the best ways to fight racism is to educate people about what people/races are facing in the world. </a:t>
            </a:r>
          </a:p>
          <a:p>
            <a:pPr>
              <a:buNone/>
            </a:pPr>
            <a:r>
              <a:rPr lang="en-US" dirty="0" smtClean="0"/>
              <a:t>	As follows are several examples in just America of Racism</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Native Americans</a:t>
            </a:r>
            <a:endParaRPr lang="en-US" dirty="0"/>
          </a:p>
        </p:txBody>
      </p:sp>
      <p:sp>
        <p:nvSpPr>
          <p:cNvPr id="3" name="Content Placeholder 2"/>
          <p:cNvSpPr>
            <a:spLocks noGrp="1"/>
          </p:cNvSpPr>
          <p:nvPr>
            <p:ph idx="1"/>
          </p:nvPr>
        </p:nvSpPr>
        <p:spPr/>
        <p:txBody>
          <a:bodyPr/>
          <a:lstStyle/>
          <a:p>
            <a:r>
              <a:rPr lang="en-US" dirty="0" smtClean="0"/>
              <a:t>The Native Americans had possession of North America long before the Pilgrims arrived.</a:t>
            </a:r>
          </a:p>
          <a:p>
            <a:r>
              <a:rPr lang="en-US" dirty="0" smtClean="0"/>
              <a:t>Through wars, massacres, forced displacement (such as in the Trail of Tears where they were moved to territories), and the creation of treaties, their land was taken from them and numerous hardships imposed.</a:t>
            </a:r>
          </a:p>
          <a:p>
            <a:r>
              <a:rPr lang="en-US" dirty="0" smtClean="0"/>
              <a:t>Submitted to Slavery</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African Americans</a:t>
            </a:r>
            <a:endParaRPr lang="en-US" dirty="0"/>
          </a:p>
        </p:txBody>
      </p:sp>
      <p:sp>
        <p:nvSpPr>
          <p:cNvPr id="3" name="Content Placeholder 2"/>
          <p:cNvSpPr>
            <a:spLocks noGrp="1"/>
          </p:cNvSpPr>
          <p:nvPr>
            <p:ph idx="1"/>
          </p:nvPr>
        </p:nvSpPr>
        <p:spPr/>
        <p:txBody>
          <a:bodyPr/>
          <a:lstStyle/>
          <a:p>
            <a:r>
              <a:rPr lang="en-US" dirty="0" smtClean="0"/>
              <a:t>Pre-Civil War, African Americans were submitted to slavery and the abuse and horrid conditions that came with it such as abuse, rape, starvation, etc.</a:t>
            </a:r>
          </a:p>
          <a:p>
            <a:r>
              <a:rPr lang="en-US" dirty="0" smtClean="0"/>
              <a:t>Post-Civil War, segregation occurred causing more and more hate. (Bathrooms, water fountains, schools, stores, etc.)</a:t>
            </a:r>
          </a:p>
          <a:p>
            <a:r>
              <a:rPr lang="en-US" dirty="0" smtClean="0"/>
              <a:t>Example: Remember the Titans</a:t>
            </a:r>
          </a:p>
          <a:p>
            <a:r>
              <a:rPr lang="en-US" dirty="0" smtClean="0"/>
              <a:t>Groups like the KKK went after the Black people to kill and hurt them.</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Asian Americans</a:t>
            </a:r>
            <a:endParaRPr lang="en-US" dirty="0"/>
          </a:p>
        </p:txBody>
      </p:sp>
      <p:sp>
        <p:nvSpPr>
          <p:cNvPr id="3" name="Content Placeholder 2"/>
          <p:cNvSpPr>
            <a:spLocks noGrp="1"/>
          </p:cNvSpPr>
          <p:nvPr>
            <p:ph idx="1"/>
          </p:nvPr>
        </p:nvSpPr>
        <p:spPr/>
        <p:txBody>
          <a:bodyPr/>
          <a:lstStyle/>
          <a:p>
            <a:r>
              <a:rPr lang="en-US" dirty="0" smtClean="0"/>
              <a:t>Japanese Americans were moved to tenement camps (Basically were like POW camps) during World War II.  </a:t>
            </a:r>
          </a:p>
          <a:p>
            <a:r>
              <a:rPr lang="en-US" dirty="0" smtClean="0"/>
              <a:t>The Chinese immigrants who worked on the Transcontinental Railroad were paid very little and given the most dangerous jobs such as blowing holes in the mountains with TNT.  Many were killed or seriously injured.</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1048821">
            <a:off x="1756184" y="-456218"/>
            <a:ext cx="8319719" cy="3115041"/>
          </a:xfrm>
        </p:spPr>
        <p:txBody>
          <a:bodyPr>
            <a:normAutofit/>
          </a:bodyPr>
          <a:lstStyle/>
          <a:p>
            <a:r>
              <a:rPr lang="en-US" sz="6600" dirty="0" smtClean="0"/>
              <a:t>Written by:</a:t>
            </a:r>
            <a:br>
              <a:rPr lang="en-US" sz="6600" dirty="0" smtClean="0"/>
            </a:br>
            <a:r>
              <a:rPr lang="en-US" sz="6600" dirty="0" smtClean="0"/>
              <a:t>Graham Salisbury</a:t>
            </a:r>
            <a:endParaRPr lang="en-US" sz="6600" dirty="0"/>
          </a:p>
        </p:txBody>
      </p:sp>
      <p:pic>
        <p:nvPicPr>
          <p:cNvPr id="5" name="Content Placeholder 4" descr="26744_salisbury_graham.jpg"/>
          <p:cNvPicPr>
            <a:picLocks noGrp="1" noChangeAspect="1"/>
          </p:cNvPicPr>
          <p:nvPr>
            <p:ph idx="1"/>
          </p:nvPr>
        </p:nvPicPr>
        <p:blipFill>
          <a:blip r:embed="rId3"/>
          <a:srcRect l="-302749" r="-302749"/>
          <a:stretch>
            <a:fillRect/>
          </a:stretch>
        </p:blipFill>
        <p:spPr>
          <a:xfrm rot="21401677">
            <a:off x="-4446897" y="323393"/>
            <a:ext cx="11337553" cy="4157501"/>
          </a:xfrm>
        </p:spPr>
      </p:pic>
      <p:sp>
        <p:nvSpPr>
          <p:cNvPr id="7" name="TextBox 6"/>
          <p:cNvSpPr txBox="1"/>
          <p:nvPr/>
        </p:nvSpPr>
        <p:spPr>
          <a:xfrm>
            <a:off x="2168434" y="2782669"/>
            <a:ext cx="5418072" cy="1200329"/>
          </a:xfrm>
          <a:prstGeom prst="rect">
            <a:avLst/>
          </a:prstGeom>
          <a:noFill/>
        </p:spPr>
        <p:txBody>
          <a:bodyPr wrap="square" rtlCol="0">
            <a:spAutoFit/>
          </a:bodyPr>
          <a:lstStyle/>
          <a:p>
            <a:r>
              <a:rPr lang="en-US" dirty="0" smtClean="0"/>
              <a:t>Has also written:</a:t>
            </a:r>
          </a:p>
          <a:p>
            <a:r>
              <a:rPr lang="en-US" dirty="0" smtClean="0"/>
              <a:t>Under the Blood Red Sun</a:t>
            </a:r>
          </a:p>
          <a:p>
            <a:r>
              <a:rPr lang="en-US" dirty="0" smtClean="0"/>
              <a:t>House of the Red Fish</a:t>
            </a:r>
          </a:p>
          <a:p>
            <a:r>
              <a:rPr lang="en-US" dirty="0" smtClean="0"/>
              <a:t>Lord of the Deep</a:t>
            </a:r>
            <a:endParaRPr lang="en-US" dirty="0"/>
          </a:p>
        </p:txBody>
      </p:sp>
      <p:sp>
        <p:nvSpPr>
          <p:cNvPr id="8" name="TextBox 7"/>
          <p:cNvSpPr txBox="1"/>
          <p:nvPr/>
        </p:nvSpPr>
        <p:spPr>
          <a:xfrm>
            <a:off x="2540223" y="4275952"/>
            <a:ext cx="6224781" cy="923330"/>
          </a:xfrm>
          <a:prstGeom prst="rect">
            <a:avLst/>
          </a:prstGeom>
          <a:noFill/>
        </p:spPr>
        <p:txBody>
          <a:bodyPr wrap="none" rtlCol="0">
            <a:spAutoFit/>
          </a:bodyPr>
          <a:lstStyle/>
          <a:p>
            <a:r>
              <a:rPr lang="en-US" dirty="0" smtClean="0"/>
              <a:t>Graham Salisbury was born in Philadelphia, Pennsylvania. </a:t>
            </a:r>
          </a:p>
          <a:p>
            <a:r>
              <a:rPr lang="en-US" dirty="0" smtClean="0"/>
              <a:t>More importantly however, he grew </a:t>
            </a:r>
            <a:r>
              <a:rPr lang="en-US" dirty="0"/>
              <a:t>up in</a:t>
            </a:r>
            <a:r>
              <a:rPr lang="en-US" dirty="0" smtClean="0"/>
              <a:t> Kailua, Oahu </a:t>
            </a:r>
          </a:p>
          <a:p>
            <a:r>
              <a:rPr lang="en-US" dirty="0" smtClean="0"/>
              <a:t>(one of the islands in Hawaii).</a:t>
            </a:r>
            <a:endParaRPr lang="en-US" dirty="0"/>
          </a:p>
        </p:txBody>
      </p:sp>
      <p:sp>
        <p:nvSpPr>
          <p:cNvPr id="6" name="TextBox 5"/>
          <p:cNvSpPr txBox="1"/>
          <p:nvPr/>
        </p:nvSpPr>
        <p:spPr>
          <a:xfrm>
            <a:off x="278033" y="6388412"/>
            <a:ext cx="5371983" cy="261610"/>
          </a:xfrm>
          <a:prstGeom prst="rect">
            <a:avLst/>
          </a:prstGeom>
          <a:noFill/>
        </p:spPr>
        <p:txBody>
          <a:bodyPr wrap="none" rtlCol="0">
            <a:spAutoFit/>
          </a:bodyPr>
          <a:lstStyle/>
          <a:p>
            <a:r>
              <a:rPr lang="en-US" sz="1100" dirty="0" smtClean="0"/>
              <a:t>http://www.randomhouse.com/catalog/authphoto_330/26744_salisbury_graham.jpg</a:t>
            </a:r>
            <a:endParaRPr lang="en-US" sz="11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And Many More</a:t>
            </a:r>
            <a:endParaRPr lang="en-US" dirty="0"/>
          </a:p>
        </p:txBody>
      </p:sp>
      <p:sp>
        <p:nvSpPr>
          <p:cNvPr id="3" name="Content Placeholder 2"/>
          <p:cNvSpPr>
            <a:spLocks noGrp="1"/>
          </p:cNvSpPr>
          <p:nvPr>
            <p:ph idx="1"/>
          </p:nvPr>
        </p:nvSpPr>
        <p:spPr/>
        <p:txBody>
          <a:bodyPr/>
          <a:lstStyle/>
          <a:p>
            <a:r>
              <a:rPr lang="en-US" dirty="0" smtClean="0"/>
              <a:t>Latin Americans (Hispanic)</a:t>
            </a:r>
          </a:p>
          <a:p>
            <a:r>
              <a:rPr lang="en-US" dirty="0" smtClean="0"/>
              <a:t>Jews</a:t>
            </a:r>
          </a:p>
          <a:p>
            <a:r>
              <a:rPr lang="en-US" dirty="0" smtClean="0"/>
              <a:t>The list goes on and on.  All facing racist jokes, discrimination, name calling, abuse etc.</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Does it still exist today?</a:t>
            </a:r>
            <a:endParaRPr lang="en-US" dirty="0"/>
          </a:p>
        </p:txBody>
      </p:sp>
      <p:sp>
        <p:nvSpPr>
          <p:cNvPr id="3" name="Content Placeholder 2"/>
          <p:cNvSpPr>
            <a:spLocks noGrp="1"/>
          </p:cNvSpPr>
          <p:nvPr>
            <p:ph idx="1"/>
          </p:nvPr>
        </p:nvSpPr>
        <p:spPr>
          <a:xfrm>
            <a:off x="549275" y="1600201"/>
            <a:ext cx="4705305" cy="4343400"/>
          </a:xfrm>
        </p:spPr>
        <p:txBody>
          <a:bodyPr>
            <a:normAutofit/>
          </a:bodyPr>
          <a:lstStyle/>
          <a:p>
            <a:r>
              <a:rPr lang="en-US" dirty="0" smtClean="0"/>
              <a:t>Yes racism defiantly still exists today. </a:t>
            </a:r>
            <a:endParaRPr lang="en-US" dirty="0" smtClean="0"/>
          </a:p>
          <a:p>
            <a:r>
              <a:rPr lang="en-US" dirty="0" smtClean="0"/>
              <a:t>The movie “Freedom Writers” proves that there is still racism in the world, and lots of it.</a:t>
            </a:r>
          </a:p>
          <a:p>
            <a:endParaRPr lang="en-US" dirty="0"/>
          </a:p>
        </p:txBody>
      </p:sp>
      <p:pic>
        <p:nvPicPr>
          <p:cNvPr id="4" name="Picture 3" descr="freedom_writers_ver3.jpg"/>
          <p:cNvPicPr>
            <a:picLocks noChangeAspect="1"/>
          </p:cNvPicPr>
          <p:nvPr/>
        </p:nvPicPr>
        <p:blipFill>
          <a:blip r:embed="rId3"/>
          <a:stretch>
            <a:fillRect/>
          </a:stretch>
        </p:blipFill>
        <p:spPr>
          <a:xfrm>
            <a:off x="5746896" y="1764406"/>
            <a:ext cx="3081571" cy="4610030"/>
          </a:xfrm>
          <a:prstGeom prst="rect">
            <a:avLst/>
          </a:prstGeom>
        </p:spPr>
      </p:pic>
      <p:sp>
        <p:nvSpPr>
          <p:cNvPr id="5" name="TextBox 4"/>
          <p:cNvSpPr txBox="1"/>
          <p:nvPr/>
        </p:nvSpPr>
        <p:spPr>
          <a:xfrm>
            <a:off x="321972" y="6374436"/>
            <a:ext cx="4349268" cy="261610"/>
          </a:xfrm>
          <a:prstGeom prst="rect">
            <a:avLst/>
          </a:prstGeom>
          <a:noFill/>
        </p:spPr>
        <p:txBody>
          <a:bodyPr wrap="none" rtlCol="0">
            <a:spAutoFit/>
          </a:bodyPr>
          <a:lstStyle/>
          <a:p>
            <a:r>
              <a:rPr lang="en-US" sz="1100" dirty="0" smtClean="0"/>
              <a:t>http://www.impawards.com/2007/posters/freedom_writers_ver3.jpg</a:t>
            </a:r>
            <a:endParaRPr lang="en-US" sz="11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Stats</a:t>
            </a:r>
            <a:endParaRPr lang="en-US" dirty="0"/>
          </a:p>
        </p:txBody>
      </p:sp>
      <p:sp>
        <p:nvSpPr>
          <p:cNvPr id="6" name="Content Placeholder 5"/>
          <p:cNvSpPr>
            <a:spLocks noGrp="1"/>
          </p:cNvSpPr>
          <p:nvPr>
            <p:ph idx="1"/>
          </p:nvPr>
        </p:nvSpPr>
        <p:spPr/>
        <p:txBody>
          <a:bodyPr/>
          <a:lstStyle/>
          <a:p>
            <a:r>
              <a:rPr lang="en-US" dirty="0" smtClean="0"/>
              <a:t>Out of 7,755 </a:t>
            </a:r>
            <a:r>
              <a:rPr lang="en-US" dirty="0" smtClean="0"/>
              <a:t>violence incidents reported in 2000, </a:t>
            </a:r>
            <a:r>
              <a:rPr lang="en-US" dirty="0" smtClean="0"/>
              <a:t>4,321 were committed on racial, and 754 were on an ethnicity/</a:t>
            </a:r>
            <a:r>
              <a:rPr lang="en-US" dirty="0" err="1" smtClean="0"/>
              <a:t>nat'l</a:t>
            </a:r>
            <a:r>
              <a:rPr lang="en-US" dirty="0" smtClean="0"/>
              <a:t> origin bias.</a:t>
            </a:r>
            <a:br>
              <a:rPr lang="en-US" dirty="0" smtClean="0"/>
            </a:br>
            <a:endParaRPr lang="en-US" dirty="0" smtClean="0"/>
          </a:p>
          <a:p>
            <a:r>
              <a:rPr lang="en-US" dirty="0" smtClean="0"/>
              <a:t>This </a:t>
            </a:r>
            <a:r>
              <a:rPr lang="en-US" dirty="0" smtClean="0"/>
              <a:t>means roughly 6 out of every 10 crimes were on racial bias, blacks being 38% of the total.</a:t>
            </a:r>
            <a:br>
              <a:rPr lang="en-US" dirty="0" smtClean="0"/>
            </a:br>
            <a:endParaRPr lang="en-US" dirty="0" smtClean="0"/>
          </a:p>
          <a:p>
            <a:r>
              <a:rPr lang="en-US" dirty="0" smtClean="0"/>
              <a:t>Out </a:t>
            </a:r>
            <a:r>
              <a:rPr lang="en-US" dirty="0" smtClean="0"/>
              <a:t>of those 7,755 incidents, there were 12 murders--8 of which were on racial bias. That's </a:t>
            </a:r>
            <a:r>
              <a:rPr lang="en-US" b="1" dirty="0" smtClean="0"/>
              <a:t>two-thirds.</a:t>
            </a:r>
            <a:endParaRPr lang="en-US" dirty="0"/>
          </a:p>
        </p:txBody>
      </p:sp>
      <p:sp>
        <p:nvSpPr>
          <p:cNvPr id="7" name="TextBox 6"/>
          <p:cNvSpPr txBox="1"/>
          <p:nvPr/>
        </p:nvSpPr>
        <p:spPr>
          <a:xfrm>
            <a:off x="2678806" y="5574269"/>
            <a:ext cx="3147015" cy="369332"/>
          </a:xfrm>
          <a:prstGeom prst="rect">
            <a:avLst/>
          </a:prstGeom>
          <a:noFill/>
        </p:spPr>
        <p:txBody>
          <a:bodyPr wrap="none" rtlCol="0">
            <a:spAutoFit/>
          </a:bodyPr>
          <a:lstStyle/>
          <a:p>
            <a:r>
              <a:rPr lang="en-US" dirty="0" smtClean="0"/>
              <a:t>Statistics from thinkquest.org</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Racism Today cont…</a:t>
            </a:r>
            <a:endParaRPr lang="en-US" dirty="0"/>
          </a:p>
        </p:txBody>
      </p:sp>
      <p:sp>
        <p:nvSpPr>
          <p:cNvPr id="3" name="Content Placeholder 2"/>
          <p:cNvSpPr>
            <a:spLocks noGrp="1"/>
          </p:cNvSpPr>
          <p:nvPr>
            <p:ph idx="1"/>
          </p:nvPr>
        </p:nvSpPr>
        <p:spPr/>
        <p:txBody>
          <a:bodyPr/>
          <a:lstStyle/>
          <a:p>
            <a:r>
              <a:rPr lang="en-US" dirty="0" smtClean="0"/>
              <a:t>Increasing numbers of gang fits due to race</a:t>
            </a:r>
          </a:p>
          <a:p>
            <a:r>
              <a:rPr lang="en-US" dirty="0" smtClean="0"/>
              <a:t>New racial slurs, jokes, and names being created everyday.</a:t>
            </a:r>
          </a:p>
          <a:p>
            <a:r>
              <a:rPr lang="en-US" dirty="0" smtClean="0"/>
              <a:t>Jobs have been given out on the basis of race instead of qualifications.</a:t>
            </a:r>
          </a:p>
          <a:p>
            <a:r>
              <a:rPr lang="en-US" dirty="0" smtClean="0"/>
              <a:t>The list goes on and on</a:t>
            </a:r>
          </a:p>
          <a:p>
            <a:r>
              <a:rPr lang="en-US" dirty="0" smtClean="0"/>
              <a:t>Someone </a:t>
            </a:r>
            <a:r>
              <a:rPr lang="en-US" dirty="0" smtClean="0"/>
              <a:t>might </a:t>
            </a:r>
            <a:r>
              <a:rPr lang="en-US" dirty="0" smtClean="0"/>
              <a:t>say, </a:t>
            </a:r>
            <a:r>
              <a:rPr lang="en-US" dirty="0" smtClean="0"/>
              <a:t>“I’m just one person, there’s nothing I can do to stop racism”…….</a:t>
            </a:r>
          </a:p>
          <a:p>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Martin Luther King Jr.</a:t>
            </a:r>
            <a:endParaRPr lang="en-US" dirty="0"/>
          </a:p>
        </p:txBody>
      </p:sp>
      <p:sp>
        <p:nvSpPr>
          <p:cNvPr id="3" name="Content Placeholder 2"/>
          <p:cNvSpPr>
            <a:spLocks noGrp="1"/>
          </p:cNvSpPr>
          <p:nvPr>
            <p:ph idx="1"/>
          </p:nvPr>
        </p:nvSpPr>
        <p:spPr>
          <a:xfrm>
            <a:off x="549275" y="1600201"/>
            <a:ext cx="4331818" cy="4343400"/>
          </a:xfrm>
        </p:spPr>
        <p:txBody>
          <a:bodyPr>
            <a:normAutofit lnSpcReduction="10000"/>
          </a:bodyPr>
          <a:lstStyle/>
          <a:p>
            <a:r>
              <a:rPr lang="en-US" dirty="0" smtClean="0"/>
              <a:t>Born January 15, 1929 in Atlanta, Georgia.</a:t>
            </a:r>
          </a:p>
          <a:p>
            <a:r>
              <a:rPr lang="en-US" dirty="0" smtClean="0"/>
              <a:t>Baptist Minister who is forever recognized as a Civil Rights leader and a human rights icon.</a:t>
            </a:r>
          </a:p>
          <a:p>
            <a:r>
              <a:rPr lang="en-US" dirty="0" smtClean="0"/>
              <a:t>Did many things but best known for his “I Have a Dream” speech.</a:t>
            </a:r>
          </a:p>
          <a:p>
            <a:r>
              <a:rPr lang="en-US" dirty="0" smtClean="0">
                <a:hlinkClick r:id="rId3"/>
              </a:rPr>
              <a:t>I Have a Dream clip</a:t>
            </a:r>
            <a:endParaRPr lang="en-US" dirty="0" smtClean="0"/>
          </a:p>
          <a:p>
            <a:endParaRPr lang="en-US" dirty="0"/>
          </a:p>
        </p:txBody>
      </p:sp>
      <p:pic>
        <p:nvPicPr>
          <p:cNvPr id="4" name="Picture 3" descr="dr-martin-luther-king-jr.jpg"/>
          <p:cNvPicPr>
            <a:picLocks noChangeAspect="1"/>
          </p:cNvPicPr>
          <p:nvPr/>
        </p:nvPicPr>
        <p:blipFill>
          <a:blip r:embed="rId4"/>
          <a:stretch>
            <a:fillRect/>
          </a:stretch>
        </p:blipFill>
        <p:spPr>
          <a:xfrm>
            <a:off x="5389554" y="1600200"/>
            <a:ext cx="3506876" cy="4783379"/>
          </a:xfrm>
          <a:prstGeom prst="rect">
            <a:avLst/>
          </a:prstGeom>
        </p:spPr>
      </p:pic>
      <p:sp>
        <p:nvSpPr>
          <p:cNvPr id="5" name="TextBox 4"/>
          <p:cNvSpPr txBox="1"/>
          <p:nvPr/>
        </p:nvSpPr>
        <p:spPr>
          <a:xfrm>
            <a:off x="704276" y="6383579"/>
            <a:ext cx="5178021" cy="261610"/>
          </a:xfrm>
          <a:prstGeom prst="rect">
            <a:avLst/>
          </a:prstGeom>
          <a:noFill/>
        </p:spPr>
        <p:txBody>
          <a:bodyPr wrap="none" rtlCol="0">
            <a:spAutoFit/>
          </a:bodyPr>
          <a:lstStyle/>
          <a:p>
            <a:r>
              <a:rPr lang="en-US" sz="1100" dirty="0" smtClean="0"/>
              <a:t>http://templecuttingedge.files.wordpress.com/2010/01/dr-martin-luther-king-jr.jpg</a:t>
            </a:r>
            <a:endParaRPr lang="en-US" sz="11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Song/Video</a:t>
            </a:r>
            <a:endParaRPr lang="en-US" dirty="0"/>
          </a:p>
        </p:txBody>
      </p:sp>
      <p:sp>
        <p:nvSpPr>
          <p:cNvPr id="3" name="Content Placeholder 2"/>
          <p:cNvSpPr>
            <a:spLocks noGrp="1"/>
          </p:cNvSpPr>
          <p:nvPr>
            <p:ph idx="1"/>
          </p:nvPr>
        </p:nvSpPr>
        <p:spPr>
          <a:xfrm>
            <a:off x="549275" y="1600201"/>
            <a:ext cx="8042276" cy="1220272"/>
          </a:xfrm>
        </p:spPr>
        <p:txBody>
          <a:bodyPr/>
          <a:lstStyle/>
          <a:p>
            <a:r>
              <a:rPr lang="en-US" dirty="0" smtClean="0">
                <a:hlinkClick r:id="rId3"/>
              </a:rPr>
              <a:t>Where is the Love</a:t>
            </a:r>
            <a:endParaRPr lang="en-US" dirty="0" smtClean="0"/>
          </a:p>
          <a:p>
            <a:pPr>
              <a:buNone/>
            </a:pPr>
            <a:r>
              <a:rPr lang="en-US" dirty="0" smtClean="0"/>
              <a:t>	By the Black Eyed Peas</a:t>
            </a:r>
          </a:p>
          <a:p>
            <a:pPr>
              <a:buNone/>
            </a:pPr>
            <a:endParaRPr lang="en-US" dirty="0" smtClean="0"/>
          </a:p>
        </p:txBody>
      </p:sp>
      <p:pic>
        <p:nvPicPr>
          <p:cNvPr id="4" name="Picture 3" descr="where_is_the_love_blackeyedpeas_cropped.jpg"/>
          <p:cNvPicPr>
            <a:picLocks noChangeAspect="1"/>
          </p:cNvPicPr>
          <p:nvPr/>
        </p:nvPicPr>
        <p:blipFill>
          <a:blip r:embed="rId4"/>
          <a:stretch>
            <a:fillRect/>
          </a:stretch>
        </p:blipFill>
        <p:spPr>
          <a:xfrm>
            <a:off x="5291876" y="1600201"/>
            <a:ext cx="2552700" cy="3797300"/>
          </a:xfrm>
          <a:prstGeom prst="rect">
            <a:avLst/>
          </a:prstGeom>
        </p:spPr>
      </p:pic>
      <p:sp>
        <p:nvSpPr>
          <p:cNvPr id="5" name="TextBox 4"/>
          <p:cNvSpPr txBox="1"/>
          <p:nvPr/>
        </p:nvSpPr>
        <p:spPr>
          <a:xfrm>
            <a:off x="0" y="6312933"/>
            <a:ext cx="5979522" cy="261610"/>
          </a:xfrm>
          <a:prstGeom prst="rect">
            <a:avLst/>
          </a:prstGeom>
          <a:noFill/>
        </p:spPr>
        <p:txBody>
          <a:bodyPr wrap="none" rtlCol="0">
            <a:spAutoFit/>
          </a:bodyPr>
          <a:lstStyle/>
          <a:p>
            <a:r>
              <a:rPr lang="en-US" sz="1100" dirty="0" smtClean="0"/>
              <a:t>http://www.pablopda.com.ar/blog/imgdepost/where_is_the_love_blackeyedpeas_cropped.jpg</a:t>
            </a:r>
            <a:endParaRPr lang="en-US" sz="1100" dirty="0"/>
          </a:p>
        </p:txBody>
      </p:sp>
      <p:sp>
        <p:nvSpPr>
          <p:cNvPr id="7" name="TextBox 6"/>
          <p:cNvSpPr txBox="1"/>
          <p:nvPr/>
        </p:nvSpPr>
        <p:spPr>
          <a:xfrm>
            <a:off x="360609" y="3219717"/>
            <a:ext cx="4931268" cy="1200329"/>
          </a:xfrm>
          <a:prstGeom prst="rect">
            <a:avLst/>
          </a:prstGeom>
          <a:noFill/>
        </p:spPr>
        <p:txBody>
          <a:bodyPr wrap="square" rtlCol="0">
            <a:spAutoFit/>
          </a:bodyPr>
          <a:lstStyle/>
          <a:p>
            <a:r>
              <a:rPr lang="en-US" sz="2400" dirty="0" smtClean="0"/>
              <a:t>I chose this song because the whole song is basically talking about racism, hate, and abuse</a:t>
            </a:r>
            <a:endParaRPr lang="en-US" sz="24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It needs to end!</a:t>
            </a:r>
            <a:endParaRPr lang="en-US" dirty="0"/>
          </a:p>
        </p:txBody>
      </p:sp>
      <p:sp>
        <p:nvSpPr>
          <p:cNvPr id="3" name="Content Placeholder 2"/>
          <p:cNvSpPr>
            <a:spLocks noGrp="1"/>
          </p:cNvSpPr>
          <p:nvPr>
            <p:ph idx="1"/>
          </p:nvPr>
        </p:nvSpPr>
        <p:spPr/>
        <p:txBody>
          <a:bodyPr/>
          <a:lstStyle/>
          <a:p>
            <a:r>
              <a:rPr lang="en-US" dirty="0" smtClean="0"/>
              <a:t>Everyone is the same and equal</a:t>
            </a:r>
          </a:p>
          <a:p>
            <a:r>
              <a:rPr lang="en-US" dirty="0" smtClean="0"/>
              <a:t>The world needs to stop saying otherwise</a:t>
            </a:r>
          </a:p>
          <a:p>
            <a:r>
              <a:rPr lang="en-US" dirty="0" smtClean="0"/>
              <a:t>End the jokes, name calling, and abuse that is all over the world</a:t>
            </a:r>
          </a:p>
          <a:p>
            <a:r>
              <a:rPr lang="en-US" dirty="0" smtClean="0"/>
              <a:t>Stopping the hatred now, stops the hatred for generations to come</a:t>
            </a: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Olympics</a:t>
            </a:r>
            <a:endParaRPr lang="en-US" dirty="0"/>
          </a:p>
        </p:txBody>
      </p:sp>
      <p:sp>
        <p:nvSpPr>
          <p:cNvPr id="3" name="Content Placeholder 2"/>
          <p:cNvSpPr>
            <a:spLocks noGrp="1"/>
          </p:cNvSpPr>
          <p:nvPr>
            <p:ph idx="1"/>
          </p:nvPr>
        </p:nvSpPr>
        <p:spPr/>
        <p:txBody>
          <a:bodyPr/>
          <a:lstStyle/>
          <a:p>
            <a:r>
              <a:rPr lang="en-US" dirty="0" smtClean="0"/>
              <a:t>The 2010 Winter Olympic Games just concluded, it was a time of excitement and unity and acceptance for the world.</a:t>
            </a:r>
          </a:p>
          <a:p>
            <a:endParaRPr lang="en-US" dirty="0" smtClean="0"/>
          </a:p>
        </p:txBody>
      </p:sp>
      <p:pic>
        <p:nvPicPr>
          <p:cNvPr id="8" name="Picture 7" descr="2010_vancouver_olympics_logo.jpg"/>
          <p:cNvPicPr>
            <a:picLocks noChangeAspect="1"/>
          </p:cNvPicPr>
          <p:nvPr/>
        </p:nvPicPr>
        <p:blipFill>
          <a:blip r:embed="rId3"/>
          <a:stretch>
            <a:fillRect/>
          </a:stretch>
        </p:blipFill>
        <p:spPr>
          <a:xfrm>
            <a:off x="2095500" y="2453784"/>
            <a:ext cx="4953000" cy="3683000"/>
          </a:xfrm>
          <a:prstGeom prst="rect">
            <a:avLst/>
          </a:prstGeom>
        </p:spPr>
      </p:pic>
      <p:sp>
        <p:nvSpPr>
          <p:cNvPr id="9" name="TextBox 8"/>
          <p:cNvSpPr txBox="1"/>
          <p:nvPr/>
        </p:nvSpPr>
        <p:spPr>
          <a:xfrm>
            <a:off x="0" y="6488668"/>
            <a:ext cx="5819222" cy="261610"/>
          </a:xfrm>
          <a:prstGeom prst="rect">
            <a:avLst/>
          </a:prstGeom>
          <a:noFill/>
        </p:spPr>
        <p:txBody>
          <a:bodyPr wrap="none" rtlCol="0">
            <a:spAutoFit/>
          </a:bodyPr>
          <a:lstStyle/>
          <a:p>
            <a:r>
              <a:rPr lang="en-US" sz="1100" dirty="0" smtClean="0"/>
              <a:t>http://www.businessweek.com/the_thread/hotproperty/2010_vancouver_olympics_logo.jpg</a:t>
            </a:r>
            <a:endParaRPr lang="en-US" sz="110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Death felt around the world</a:t>
            </a:r>
            <a:endParaRPr lang="en-US" dirty="0"/>
          </a:p>
        </p:txBody>
      </p:sp>
      <p:sp>
        <p:nvSpPr>
          <p:cNvPr id="3" name="Content Placeholder 2"/>
          <p:cNvSpPr>
            <a:spLocks noGrp="1"/>
          </p:cNvSpPr>
          <p:nvPr>
            <p:ph idx="1"/>
          </p:nvPr>
        </p:nvSpPr>
        <p:spPr/>
        <p:txBody>
          <a:bodyPr>
            <a:normAutofit/>
          </a:bodyPr>
          <a:lstStyle/>
          <a:p>
            <a:r>
              <a:rPr lang="en-US" dirty="0" smtClean="0"/>
              <a:t>Nodar Kumaritashvili, a 21-year-old luger from the country of Georgia, was killed at the Winter Games following a horrific crash on an exceedingly dangerous luge course.</a:t>
            </a:r>
          </a:p>
          <a:p>
            <a:r>
              <a:rPr lang="en-US" dirty="0" smtClean="0"/>
              <a:t>There was a moment of silence held during the opening ceremony to honor him.</a:t>
            </a:r>
          </a:p>
          <a:p>
            <a:r>
              <a:rPr lang="en-US" dirty="0" smtClean="0"/>
              <a:t>The majority of the world didn’t know him, but all who watched mourned for his tragic death.</a:t>
            </a:r>
          </a:p>
          <a:p>
            <a:endParaRPr lang="en-US" dirty="0"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Wrap Up</a:t>
            </a:r>
            <a:endParaRPr lang="en-US" dirty="0"/>
          </a:p>
        </p:txBody>
      </p:sp>
      <p:sp>
        <p:nvSpPr>
          <p:cNvPr id="3" name="Content Placeholder 2"/>
          <p:cNvSpPr>
            <a:spLocks noGrp="1"/>
          </p:cNvSpPr>
          <p:nvPr>
            <p:ph idx="1"/>
          </p:nvPr>
        </p:nvSpPr>
        <p:spPr>
          <a:xfrm>
            <a:off x="549275" y="1600201"/>
            <a:ext cx="8042276" cy="1439213"/>
          </a:xfrm>
        </p:spPr>
        <p:txBody>
          <a:bodyPr/>
          <a:lstStyle/>
          <a:p>
            <a:r>
              <a:rPr lang="en-US" dirty="0" smtClean="0"/>
              <a:t>If the world could always feel that unity and </a:t>
            </a:r>
            <a:r>
              <a:rPr lang="en-US" dirty="0" smtClean="0"/>
              <a:t>acceptance </a:t>
            </a:r>
            <a:r>
              <a:rPr lang="en-US" dirty="0" smtClean="0"/>
              <a:t>for all nationalities that we </a:t>
            </a:r>
            <a:r>
              <a:rPr lang="en-US" dirty="0" smtClean="0"/>
              <a:t>felt during that moment of silence, </a:t>
            </a:r>
            <a:r>
              <a:rPr lang="en-US" dirty="0" smtClean="0"/>
              <a:t>how amazing would this world be?</a:t>
            </a:r>
            <a:endParaRPr lang="en-US" dirty="0"/>
          </a:p>
        </p:txBody>
      </p:sp>
      <p:pic>
        <p:nvPicPr>
          <p:cNvPr id="4" name="Picture 3" descr="visa-go-world.jpg"/>
          <p:cNvPicPr>
            <a:picLocks noChangeAspect="1"/>
          </p:cNvPicPr>
          <p:nvPr/>
        </p:nvPicPr>
        <p:blipFill>
          <a:blip r:embed="rId3"/>
          <a:stretch>
            <a:fillRect/>
          </a:stretch>
        </p:blipFill>
        <p:spPr>
          <a:xfrm>
            <a:off x="1524000" y="2867069"/>
            <a:ext cx="6096000" cy="3416300"/>
          </a:xfrm>
          <a:prstGeom prst="rect">
            <a:avLst/>
          </a:prstGeom>
        </p:spPr>
      </p:pic>
      <p:sp>
        <p:nvSpPr>
          <p:cNvPr id="5" name="TextBox 4"/>
          <p:cNvSpPr txBox="1"/>
          <p:nvPr/>
        </p:nvSpPr>
        <p:spPr>
          <a:xfrm>
            <a:off x="167425" y="6422196"/>
            <a:ext cx="3700052" cy="261610"/>
          </a:xfrm>
          <a:prstGeom prst="rect">
            <a:avLst/>
          </a:prstGeom>
          <a:noFill/>
        </p:spPr>
        <p:txBody>
          <a:bodyPr wrap="none" rtlCol="0">
            <a:spAutoFit/>
          </a:bodyPr>
          <a:lstStyle/>
          <a:p>
            <a:r>
              <a:rPr lang="en-US" sz="1100" dirty="0" smtClean="0"/>
              <a:t>http://www.stanford.edu/group/ccr/blog/visa-go-world.jpg</a:t>
            </a:r>
            <a:endParaRPr lang="en-US" sz="11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huck_norris.jpg"/>
          <p:cNvPicPr>
            <a:picLocks noChangeAspect="1"/>
          </p:cNvPicPr>
          <p:nvPr/>
        </p:nvPicPr>
        <p:blipFill>
          <a:blip r:embed="rId3"/>
          <a:stretch>
            <a:fillRect/>
          </a:stretch>
        </p:blipFill>
        <p:spPr>
          <a:xfrm rot="395054">
            <a:off x="5917900" y="1184158"/>
            <a:ext cx="3472144" cy="4378817"/>
          </a:xfrm>
          <a:prstGeom prst="rect">
            <a:avLst/>
          </a:prstGeom>
        </p:spPr>
      </p:pic>
      <p:sp>
        <p:nvSpPr>
          <p:cNvPr id="2" name="Title 1"/>
          <p:cNvSpPr>
            <a:spLocks noGrp="1"/>
          </p:cNvSpPr>
          <p:nvPr>
            <p:ph type="title"/>
          </p:nvPr>
        </p:nvSpPr>
        <p:spPr/>
        <p:txBody>
          <a:bodyPr/>
          <a:lstStyle/>
          <a:p>
            <a:r>
              <a:rPr lang="en-US" dirty="0" smtClean="0">
                <a:solidFill>
                  <a:srgbClr val="FF0000"/>
                </a:solidFill>
              </a:rPr>
              <a:t>Protagonist</a:t>
            </a:r>
            <a:endParaRPr lang="en-US" dirty="0">
              <a:solidFill>
                <a:srgbClr val="FF0000"/>
              </a:solidFill>
            </a:endParaRPr>
          </a:p>
        </p:txBody>
      </p:sp>
      <p:sp>
        <p:nvSpPr>
          <p:cNvPr id="3" name="Content Placeholder 2"/>
          <p:cNvSpPr>
            <a:spLocks noGrp="1"/>
          </p:cNvSpPr>
          <p:nvPr>
            <p:ph idx="1"/>
          </p:nvPr>
        </p:nvSpPr>
        <p:spPr>
          <a:xfrm>
            <a:off x="549276" y="1600200"/>
            <a:ext cx="5387886" cy="4890751"/>
          </a:xfrm>
        </p:spPr>
        <p:txBody>
          <a:bodyPr>
            <a:normAutofit/>
          </a:bodyPr>
          <a:lstStyle/>
          <a:p>
            <a:r>
              <a:rPr lang="en-US" dirty="0" smtClean="0">
                <a:solidFill>
                  <a:srgbClr val="FF0000"/>
                </a:solidFill>
              </a:rPr>
              <a:t>The Protagonist in this book is the main character, Eddy Okubo.  Eddy is a 16 year old, Japanese-American, at the time of the attack on Pearl Harbor.  He lies about his age and joins the </a:t>
            </a:r>
            <a:r>
              <a:rPr lang="en-US" dirty="0" smtClean="0">
                <a:solidFill>
                  <a:srgbClr val="FF0000"/>
                </a:solidFill>
              </a:rPr>
              <a:t>army prior to the Japanese attack on Pearl Harbor.</a:t>
            </a:r>
            <a:endParaRPr lang="en-US" dirty="0">
              <a:solidFill>
                <a:srgbClr val="FF0000"/>
              </a:solidFill>
            </a:endParaRPr>
          </a:p>
        </p:txBody>
      </p:sp>
      <p:sp>
        <p:nvSpPr>
          <p:cNvPr id="6" name="TextBox 5"/>
          <p:cNvSpPr txBox="1"/>
          <p:nvPr/>
        </p:nvSpPr>
        <p:spPr>
          <a:xfrm>
            <a:off x="3970724" y="6306285"/>
            <a:ext cx="3238387" cy="261610"/>
          </a:xfrm>
          <a:prstGeom prst="rect">
            <a:avLst/>
          </a:prstGeom>
          <a:noFill/>
        </p:spPr>
        <p:txBody>
          <a:bodyPr wrap="none" rtlCol="0">
            <a:spAutoFit/>
          </a:bodyPr>
          <a:lstStyle/>
          <a:p>
            <a:r>
              <a:rPr lang="en-US" sz="1100" dirty="0" smtClean="0"/>
              <a:t>http://www.nypress.com/images/chuck_norris.jpg</a:t>
            </a:r>
            <a:endParaRPr lang="en-US" sz="11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The End</a:t>
            </a:r>
            <a:endParaRPr lang="en-US"/>
          </a:p>
        </p:txBody>
      </p:sp>
      <p:sp>
        <p:nvSpPr>
          <p:cNvPr id="3" name="Content Placeholder 2"/>
          <p:cNvSpPr>
            <a:spLocks noGrp="1"/>
          </p:cNvSpPr>
          <p:nvPr>
            <p:ph idx="1"/>
          </p:nvPr>
        </p:nvSpPr>
        <p:spPr/>
        <p:txBody>
          <a:bodyPr/>
          <a:lstStyle/>
          <a:p>
            <a:r>
              <a:rPr lang="en-US" dirty="0" smtClean="0"/>
              <a:t>Nbcolympics.com</a:t>
            </a:r>
          </a:p>
          <a:p>
            <a:r>
              <a:rPr lang="en-US" dirty="0" smtClean="0"/>
              <a:t>http://www.youtube.com/watch?v=gZLvSnr6s50</a:t>
            </a:r>
          </a:p>
          <a:p>
            <a:pPr>
              <a:buNone/>
            </a:pPr>
            <a:r>
              <a:rPr lang="en-US" dirty="0" smtClean="0"/>
              <a:t>	</a:t>
            </a:r>
            <a:r>
              <a:rPr lang="en-US" dirty="0" smtClean="0"/>
              <a:t>Where is the love, The Black Eyed </a:t>
            </a:r>
            <a:r>
              <a:rPr lang="en-US" err="1" smtClean="0"/>
              <a:t>Peas</a:t>
            </a:r>
            <a:r>
              <a:rPr lang="en-US" smtClean="0"/>
              <a:t>. </a:t>
            </a:r>
            <a:r>
              <a:rPr lang="en-US" smtClean="0"/>
              <a:t>http</a:t>
            </a:r>
            <a:r>
              <a:rPr lang="en-US" dirty="0" smtClean="0"/>
              <a:t>://www.youtube.com/watch?v=iJ2sbHiQo1c</a:t>
            </a:r>
          </a:p>
          <a:p>
            <a:r>
              <a:rPr lang="en-US" dirty="0" smtClean="0"/>
              <a:t>Common Prejudices, Think Quest, October 17</a:t>
            </a:r>
            <a:r>
              <a:rPr lang="en-US" baseline="30000" dirty="0" smtClean="0"/>
              <a:t>th</a:t>
            </a:r>
            <a:r>
              <a:rPr lang="en-US" dirty="0" smtClean="0"/>
              <a:t>, 2000</a:t>
            </a:r>
            <a:endParaRPr lang="en-US" dirty="0" smtClean="0"/>
          </a:p>
          <a:p>
            <a:r>
              <a:rPr lang="en-US" dirty="0" smtClean="0"/>
              <a:t>“racis</a:t>
            </a:r>
            <a:r>
              <a:rPr lang="en-US" dirty="0" smtClean="0"/>
              <a:t>m</a:t>
            </a:r>
            <a:r>
              <a:rPr lang="en-US" dirty="0" smtClean="0"/>
              <a:t>." </a:t>
            </a:r>
            <a:r>
              <a:rPr lang="en-US" u="sng" dirty="0" smtClean="0"/>
              <a:t>Merriam-Webster Online Dictionary</a:t>
            </a:r>
            <a:r>
              <a:rPr lang="en-US" dirty="0" smtClean="0"/>
              <a:t>. 2008. Merriam-Webster Online. 7 May 2008 &lt;http://</a:t>
            </a:r>
            <a:r>
              <a:rPr lang="en-US" dirty="0" smtClean="0"/>
              <a:t>www.merriam-webster.com/dictionary/racism&gt;</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Antagonist</a:t>
            </a:r>
            <a:endParaRPr lang="en-US" dirty="0"/>
          </a:p>
        </p:txBody>
      </p:sp>
      <p:sp>
        <p:nvSpPr>
          <p:cNvPr id="3" name="Content Placeholder 2"/>
          <p:cNvSpPr>
            <a:spLocks noGrp="1"/>
          </p:cNvSpPr>
          <p:nvPr>
            <p:ph idx="1"/>
          </p:nvPr>
        </p:nvSpPr>
        <p:spPr>
          <a:xfrm>
            <a:off x="549275" y="1600201"/>
            <a:ext cx="5233339" cy="4343400"/>
          </a:xfrm>
        </p:spPr>
        <p:txBody>
          <a:bodyPr/>
          <a:lstStyle/>
          <a:p>
            <a:r>
              <a:rPr lang="en-US" dirty="0" smtClean="0"/>
              <a:t>The Antagonist of this book could be considered the Japanese for attacking Pearl Harbor. I believe however that the antagonist is all of the Americans who become racist towards the Japanese-Americans and treated them extremely badly and denying them some of their rights, called them “Japs” and physically abused them.</a:t>
            </a:r>
            <a:endParaRPr lang="en-US" dirty="0"/>
          </a:p>
        </p:txBody>
      </p:sp>
      <p:pic>
        <p:nvPicPr>
          <p:cNvPr id="4" name="Picture 3" descr="Voldemort.jpg"/>
          <p:cNvPicPr>
            <a:picLocks noChangeAspect="1"/>
          </p:cNvPicPr>
          <p:nvPr/>
        </p:nvPicPr>
        <p:blipFill>
          <a:blip r:embed="rId3"/>
          <a:stretch>
            <a:fillRect/>
          </a:stretch>
        </p:blipFill>
        <p:spPr>
          <a:xfrm>
            <a:off x="5782614" y="1777284"/>
            <a:ext cx="3304593" cy="3876541"/>
          </a:xfrm>
          <a:prstGeom prst="rect">
            <a:avLst/>
          </a:prstGeom>
        </p:spPr>
      </p:pic>
      <p:sp>
        <p:nvSpPr>
          <p:cNvPr id="5" name="TextBox 4"/>
          <p:cNvSpPr txBox="1"/>
          <p:nvPr/>
        </p:nvSpPr>
        <p:spPr>
          <a:xfrm>
            <a:off x="942926" y="6259132"/>
            <a:ext cx="5080237" cy="261610"/>
          </a:xfrm>
          <a:prstGeom prst="rect">
            <a:avLst/>
          </a:prstGeom>
          <a:noFill/>
        </p:spPr>
        <p:txBody>
          <a:bodyPr wrap="none" rtlCol="0">
            <a:spAutoFit/>
          </a:bodyPr>
          <a:lstStyle/>
          <a:p>
            <a:r>
              <a:rPr lang="en-US" sz="1100" dirty="0" smtClean="0"/>
              <a:t>http://www.chroniclesofawriter.com/wp-content/uploads/2009/11/Voldemort.jpg</a:t>
            </a:r>
            <a:endParaRPr lang="en-US" sz="11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Favorite Character</a:t>
            </a:r>
            <a:endParaRPr lang="en-US" dirty="0"/>
          </a:p>
        </p:txBody>
      </p:sp>
      <p:sp>
        <p:nvSpPr>
          <p:cNvPr id="3" name="Content Placeholder 2"/>
          <p:cNvSpPr>
            <a:spLocks noGrp="1"/>
          </p:cNvSpPr>
          <p:nvPr>
            <p:ph idx="1"/>
          </p:nvPr>
        </p:nvSpPr>
        <p:spPr/>
        <p:txBody>
          <a:bodyPr/>
          <a:lstStyle/>
          <a:p>
            <a:r>
              <a:rPr lang="en-US" dirty="0" smtClean="0"/>
              <a:t>My favorite character is the main character Eddy Okubo. He is my favorite character because he cares more about others in the book then he does himself.</a:t>
            </a:r>
            <a:endParaRPr lang="en-US" dirty="0"/>
          </a:p>
        </p:txBody>
      </p:sp>
      <p:pic>
        <p:nvPicPr>
          <p:cNvPr id="4" name="Picture 3" descr="ashpikacuddle.jpg"/>
          <p:cNvPicPr>
            <a:picLocks noChangeAspect="1"/>
          </p:cNvPicPr>
          <p:nvPr/>
        </p:nvPicPr>
        <p:blipFill>
          <a:blip r:embed="rId3"/>
          <a:stretch>
            <a:fillRect/>
          </a:stretch>
        </p:blipFill>
        <p:spPr>
          <a:xfrm>
            <a:off x="356584" y="2943226"/>
            <a:ext cx="4000500" cy="3000375"/>
          </a:xfrm>
          <a:prstGeom prst="rect">
            <a:avLst/>
          </a:prstGeom>
        </p:spPr>
      </p:pic>
      <p:sp>
        <p:nvSpPr>
          <p:cNvPr id="5" name="TextBox 4"/>
          <p:cNvSpPr txBox="1"/>
          <p:nvPr/>
        </p:nvSpPr>
        <p:spPr>
          <a:xfrm>
            <a:off x="1983346" y="6400800"/>
            <a:ext cx="3530134" cy="261610"/>
          </a:xfrm>
          <a:prstGeom prst="rect">
            <a:avLst/>
          </a:prstGeom>
          <a:noFill/>
        </p:spPr>
        <p:txBody>
          <a:bodyPr wrap="none" rtlCol="0">
            <a:spAutoFit/>
          </a:bodyPr>
          <a:lstStyle/>
          <a:p>
            <a:r>
              <a:rPr lang="en-US" sz="1100" dirty="0" smtClean="0"/>
              <a:t>http://www.freewebs.com/mistrules/ashpikacuddle.jpg</a:t>
            </a:r>
            <a:endParaRPr lang="en-US" sz="11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Least Favorite Character</a:t>
            </a:r>
            <a:endParaRPr lang="en-US" dirty="0"/>
          </a:p>
        </p:txBody>
      </p:sp>
      <p:sp>
        <p:nvSpPr>
          <p:cNvPr id="3" name="Content Placeholder 2"/>
          <p:cNvSpPr>
            <a:spLocks noGrp="1"/>
          </p:cNvSpPr>
          <p:nvPr>
            <p:ph idx="1"/>
          </p:nvPr>
        </p:nvSpPr>
        <p:spPr>
          <a:xfrm>
            <a:off x="549275" y="1600201"/>
            <a:ext cx="4756821" cy="4343400"/>
          </a:xfrm>
        </p:spPr>
        <p:txBody>
          <a:bodyPr/>
          <a:lstStyle/>
          <a:p>
            <a:r>
              <a:rPr lang="en-US" dirty="0" smtClean="0"/>
              <a:t>My least favorite character in this book is Lt. Sweet, Eddy’s first commander after the Japanese attack on Pearl Harbor. He segregates the camp and makes all Japanese-American troops, or as he calls the “Japs,” do the hard labor and and makes sure they know that he thinks they are all spies and wants to shoot them.</a:t>
            </a:r>
            <a:endParaRPr lang="en-US" dirty="0"/>
          </a:p>
        </p:txBody>
      </p:sp>
      <p:pic>
        <p:nvPicPr>
          <p:cNvPr id="4" name="Picture 3" descr="cruella daville.jpg"/>
          <p:cNvPicPr>
            <a:picLocks noChangeAspect="1"/>
          </p:cNvPicPr>
          <p:nvPr/>
        </p:nvPicPr>
        <p:blipFill>
          <a:blip r:embed="rId3"/>
          <a:stretch>
            <a:fillRect/>
          </a:stretch>
        </p:blipFill>
        <p:spPr>
          <a:xfrm>
            <a:off x="5988677" y="1444532"/>
            <a:ext cx="2446986" cy="4442383"/>
          </a:xfrm>
          <a:prstGeom prst="rect">
            <a:avLst/>
          </a:prstGeom>
        </p:spPr>
      </p:pic>
      <p:sp>
        <p:nvSpPr>
          <p:cNvPr id="5" name="TextBox 4"/>
          <p:cNvSpPr txBox="1"/>
          <p:nvPr/>
        </p:nvSpPr>
        <p:spPr>
          <a:xfrm>
            <a:off x="154546" y="6211669"/>
            <a:ext cx="8989454" cy="261610"/>
          </a:xfrm>
          <a:prstGeom prst="rect">
            <a:avLst/>
          </a:prstGeom>
          <a:noFill/>
        </p:spPr>
        <p:txBody>
          <a:bodyPr wrap="square" rtlCol="0">
            <a:spAutoFit/>
          </a:bodyPr>
          <a:lstStyle/>
          <a:p>
            <a:r>
              <a:rPr lang="en-US" sz="1100" dirty="0" smtClean="0"/>
              <a:t>http://i.dailymail.co.uk/i/pix/2008/12/30/article-1103042-02EA3ED2000005DC-521_233x423.jpg</a:t>
            </a:r>
            <a:endParaRPr lang="en-US" sz="11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Exposition</a:t>
            </a:r>
            <a:endParaRPr lang="en-US" dirty="0"/>
          </a:p>
        </p:txBody>
      </p:sp>
      <p:sp>
        <p:nvSpPr>
          <p:cNvPr id="3" name="Content Placeholder 2"/>
          <p:cNvSpPr>
            <a:spLocks noGrp="1"/>
          </p:cNvSpPr>
          <p:nvPr>
            <p:ph idx="1"/>
          </p:nvPr>
        </p:nvSpPr>
        <p:spPr>
          <a:xfrm>
            <a:off x="549275" y="1600201"/>
            <a:ext cx="4087119" cy="4343400"/>
          </a:xfrm>
        </p:spPr>
        <p:txBody>
          <a:bodyPr>
            <a:normAutofit/>
          </a:bodyPr>
          <a:lstStyle/>
          <a:p>
            <a:r>
              <a:rPr lang="en-US" dirty="0" smtClean="0"/>
              <a:t>Eddy Okubo who, with his younger brother, help his father in making “the best fishing boats in all of Pearl Harbor.” When one mysteriously burns down the family finds they no longer have money. To help his family, Eddy lies about his age and joins the Army.</a:t>
            </a:r>
            <a:endParaRPr lang="en-US" dirty="0"/>
          </a:p>
        </p:txBody>
      </p:sp>
      <p:pic>
        <p:nvPicPr>
          <p:cNvPr id="4" name="Picture 3" descr="i_want_you darth vader.jpg"/>
          <p:cNvPicPr>
            <a:picLocks noChangeAspect="1"/>
          </p:cNvPicPr>
          <p:nvPr/>
        </p:nvPicPr>
        <p:blipFill>
          <a:blip r:embed="rId3"/>
          <a:stretch>
            <a:fillRect/>
          </a:stretch>
        </p:blipFill>
        <p:spPr>
          <a:xfrm>
            <a:off x="4803820" y="1343381"/>
            <a:ext cx="4005329" cy="4769437"/>
          </a:xfrm>
          <a:prstGeom prst="rect">
            <a:avLst/>
          </a:prstGeom>
        </p:spPr>
      </p:pic>
      <p:sp>
        <p:nvSpPr>
          <p:cNvPr id="5" name="TextBox 4"/>
          <p:cNvSpPr txBox="1"/>
          <p:nvPr/>
        </p:nvSpPr>
        <p:spPr>
          <a:xfrm>
            <a:off x="334851" y="6488936"/>
            <a:ext cx="5174815" cy="261610"/>
          </a:xfrm>
          <a:prstGeom prst="rect">
            <a:avLst/>
          </a:prstGeom>
          <a:noFill/>
        </p:spPr>
        <p:txBody>
          <a:bodyPr wrap="none" rtlCol="0">
            <a:spAutoFit/>
          </a:bodyPr>
          <a:lstStyle/>
          <a:p>
            <a:r>
              <a:rPr lang="en-US" sz="1100" dirty="0" smtClean="0"/>
              <a:t>http://www.roblox.com/I-Want-YOU-for-the-imperial-forces-XD-item?id=3145377</a:t>
            </a:r>
            <a:endParaRPr lang="en-US" sz="11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2124" y="0"/>
            <a:ext cx="8042276" cy="1336956"/>
          </a:xfrm>
        </p:spPr>
        <p:txBody>
          <a:bodyPr/>
          <a:lstStyle/>
          <a:p>
            <a:r>
              <a:rPr lang="en-US" dirty="0" smtClean="0"/>
              <a:t>Rising Action</a:t>
            </a:r>
            <a:endParaRPr lang="en-US" dirty="0"/>
          </a:p>
        </p:txBody>
      </p:sp>
      <p:sp>
        <p:nvSpPr>
          <p:cNvPr id="3" name="Content Placeholder 2"/>
          <p:cNvSpPr>
            <a:spLocks noGrp="1"/>
          </p:cNvSpPr>
          <p:nvPr>
            <p:ph idx="1"/>
          </p:nvPr>
        </p:nvSpPr>
        <p:spPr>
          <a:xfrm>
            <a:off x="549275" y="1600201"/>
            <a:ext cx="4563638" cy="4343400"/>
          </a:xfrm>
        </p:spPr>
        <p:txBody>
          <a:bodyPr/>
          <a:lstStyle/>
          <a:p>
            <a:r>
              <a:rPr lang="en-US" dirty="0" smtClean="0"/>
              <a:t>The rising action begins when the Japanese attack Pearl Harbor. Eddy and his fellow Japanese-American soldiers are segregated from the other soldiers and locked in a large makeshift cage until the Americans are sure they aren’t spies.</a:t>
            </a:r>
            <a:endParaRPr lang="en-US" dirty="0"/>
          </a:p>
        </p:txBody>
      </p:sp>
      <p:pic>
        <p:nvPicPr>
          <p:cNvPr id="4" name="Picture 3" descr="spy-room.jpg"/>
          <p:cNvPicPr>
            <a:picLocks noChangeAspect="1"/>
          </p:cNvPicPr>
          <p:nvPr/>
        </p:nvPicPr>
        <p:blipFill>
          <a:blip r:embed="rId3"/>
          <a:stretch>
            <a:fillRect/>
          </a:stretch>
        </p:blipFill>
        <p:spPr>
          <a:xfrm>
            <a:off x="5798634" y="0"/>
            <a:ext cx="3345366" cy="6858000"/>
          </a:xfrm>
          <a:prstGeom prst="rect">
            <a:avLst/>
          </a:prstGeom>
        </p:spPr>
      </p:pic>
      <p:sp>
        <p:nvSpPr>
          <p:cNvPr id="5" name="TextBox 4"/>
          <p:cNvSpPr txBox="1"/>
          <p:nvPr/>
        </p:nvSpPr>
        <p:spPr>
          <a:xfrm>
            <a:off x="0" y="6383559"/>
            <a:ext cx="3918060" cy="261610"/>
          </a:xfrm>
          <a:prstGeom prst="rect">
            <a:avLst/>
          </a:prstGeom>
          <a:noFill/>
        </p:spPr>
        <p:txBody>
          <a:bodyPr wrap="none" rtlCol="0">
            <a:spAutoFit/>
          </a:bodyPr>
          <a:lstStyle/>
          <a:p>
            <a:r>
              <a:rPr lang="en-US" sz="1100" dirty="0" smtClean="0"/>
              <a:t>http://bigeyedeer.files.wordpress.com/2007/10/spy-room.jpg</a:t>
            </a:r>
            <a:endParaRPr lang="en-US" sz="11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Climax</a:t>
            </a:r>
            <a:endParaRPr lang="en-US" dirty="0"/>
          </a:p>
        </p:txBody>
      </p:sp>
      <p:sp>
        <p:nvSpPr>
          <p:cNvPr id="3" name="Content Placeholder 2"/>
          <p:cNvSpPr>
            <a:spLocks noGrp="1"/>
          </p:cNvSpPr>
          <p:nvPr>
            <p:ph idx="1"/>
          </p:nvPr>
        </p:nvSpPr>
        <p:spPr>
          <a:xfrm>
            <a:off x="549276" y="1600200"/>
            <a:ext cx="4473486" cy="4594537"/>
          </a:xfrm>
        </p:spPr>
        <p:txBody>
          <a:bodyPr/>
          <a:lstStyle/>
          <a:p>
            <a:r>
              <a:rPr lang="en-US" dirty="0" smtClean="0"/>
              <a:t>The climax for the book is when Eddy and his friends are reassigned to Cat Island, Mississippi.  There, a Scientist uses the Japanese-Americans as bait to train dogs to sense and attack the Japanese race. This is in attempt to have dogs find Japanese hiding spots when in battle. </a:t>
            </a:r>
            <a:endParaRPr lang="en-US" dirty="0"/>
          </a:p>
        </p:txBody>
      </p:sp>
      <p:pic>
        <p:nvPicPr>
          <p:cNvPr id="4" name="Picture 3" descr="funny-dog-pictures-servin-country.jpg"/>
          <p:cNvPicPr>
            <a:picLocks noChangeAspect="1"/>
          </p:cNvPicPr>
          <p:nvPr/>
        </p:nvPicPr>
        <p:blipFill>
          <a:blip r:embed="rId3"/>
          <a:stretch>
            <a:fillRect/>
          </a:stretch>
        </p:blipFill>
        <p:spPr>
          <a:xfrm>
            <a:off x="5130474" y="1444532"/>
            <a:ext cx="3461077" cy="4617076"/>
          </a:xfrm>
          <a:prstGeom prst="rect">
            <a:avLst/>
          </a:prstGeom>
        </p:spPr>
      </p:pic>
      <p:sp>
        <p:nvSpPr>
          <p:cNvPr id="5" name="TextBox 4"/>
          <p:cNvSpPr txBox="1"/>
          <p:nvPr/>
        </p:nvSpPr>
        <p:spPr>
          <a:xfrm>
            <a:off x="0" y="6379403"/>
            <a:ext cx="5500224" cy="261610"/>
          </a:xfrm>
          <a:prstGeom prst="rect">
            <a:avLst/>
          </a:prstGeom>
          <a:noFill/>
        </p:spPr>
        <p:txBody>
          <a:bodyPr wrap="none" rtlCol="0">
            <a:spAutoFit/>
          </a:bodyPr>
          <a:lstStyle/>
          <a:p>
            <a:r>
              <a:rPr lang="en-US" sz="1100" dirty="0" smtClean="0"/>
              <a:t>http://ihasahotdog.files.wordpress.com/2009/08/funny-dog-pictures-servin-country.jpg</a:t>
            </a:r>
            <a:endParaRPr lang="en-US" sz="11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eeze">
  <a:themeElements>
    <a:clrScheme name="Breeze">
      <a:dk1>
        <a:sysClr val="windowText" lastClr="000000"/>
      </a:dk1>
      <a:lt1>
        <a:sysClr val="window" lastClr="FFFFFF"/>
      </a:lt1>
      <a:dk2>
        <a:srgbClr val="09213B"/>
      </a:dk2>
      <a:lt2>
        <a:srgbClr val="D5EDF4"/>
      </a:lt2>
      <a:accent1>
        <a:srgbClr val="2C7C9F"/>
      </a:accent1>
      <a:accent2>
        <a:srgbClr val="244A58"/>
      </a:accent2>
      <a:accent3>
        <a:srgbClr val="E2751D"/>
      </a:accent3>
      <a:accent4>
        <a:srgbClr val="FFB400"/>
      </a:accent4>
      <a:accent5>
        <a:srgbClr val="7EB606"/>
      </a:accent5>
      <a:accent6>
        <a:srgbClr val="C00000"/>
      </a:accent6>
      <a:hlink>
        <a:srgbClr val="7030A0"/>
      </a:hlink>
      <a:folHlink>
        <a:srgbClr val="00B0F0"/>
      </a:folHlink>
    </a:clrScheme>
    <a:fontScheme name="Breeze">
      <a:majorFont>
        <a:latin typeface="News Gothic MT"/>
        <a:ea typeface=""/>
        <a:cs typeface=""/>
        <a:font script="Jpan" typeface="ＭＳ Ｐゴシック"/>
      </a:majorFont>
      <a:minorFont>
        <a:latin typeface="News Gothic MT"/>
        <a:ea typeface=""/>
        <a:cs typeface=""/>
        <a:font script="Jpan" typeface="ＭＳ Ｐゴシック"/>
      </a:minorFont>
    </a:fontScheme>
    <a:fmtScheme name="Breeze">
      <a:fillStyleLst>
        <a:solidFill>
          <a:schemeClr val="phClr"/>
        </a:solidFill>
        <a:gradFill rotWithShape="1">
          <a:gsLst>
            <a:gs pos="31000">
              <a:schemeClr val="phClr">
                <a:tint val="100000"/>
                <a:shade val="100000"/>
                <a:satMod val="120000"/>
              </a:schemeClr>
            </a:gs>
            <a:gs pos="100000">
              <a:schemeClr val="phClr">
                <a:tint val="50000"/>
                <a:satMod val="150000"/>
              </a:schemeClr>
            </a:gs>
          </a:gsLst>
          <a:lin ang="5400000" scaled="1"/>
        </a:gradFill>
        <a:gradFill rotWithShape="1">
          <a:gsLst>
            <a:gs pos="0">
              <a:schemeClr val="phClr">
                <a:shade val="100000"/>
                <a:satMod val="120000"/>
              </a:schemeClr>
            </a:gs>
            <a:gs pos="69000">
              <a:schemeClr val="phClr">
                <a:tint val="80000"/>
                <a:shade val="100000"/>
                <a:satMod val="150000"/>
              </a:schemeClr>
            </a:gs>
            <a:gs pos="100000">
              <a:schemeClr val="phClr">
                <a:tint val="50000"/>
                <a:shade val="100000"/>
                <a:satMod val="150000"/>
              </a:schemeClr>
            </a:gs>
          </a:gsLst>
          <a:path path="circle">
            <a:fillToRect l="100000" t="100000" r="100000" b="100000"/>
          </a:path>
        </a:gradFill>
      </a:fillStyleLst>
      <a:lnStyleLst>
        <a:ln w="12700" cap="flat" cmpd="sng" algn="ctr">
          <a:solidFill>
            <a:schemeClr val="phClr">
              <a:shade val="95000"/>
              <a:satMod val="105000"/>
            </a:schemeClr>
          </a:solidFill>
          <a:prstDash val="solid"/>
        </a:ln>
        <a:ln w="25400" cap="flat" cmpd="dbl" algn="ctr">
          <a:solidFill>
            <a:schemeClr val="phClr"/>
          </a:solidFill>
          <a:prstDash val="solid"/>
        </a:ln>
        <a:ln w="31750" cap="flat" cmpd="dbl" algn="ctr">
          <a:solidFill>
            <a:schemeClr val="phClr"/>
          </a:solidFill>
          <a:prstDash val="solid"/>
        </a:ln>
      </a:lnStyleLst>
      <a:effectStyleLst>
        <a:effectStyle>
          <a:effectLst/>
        </a:effectStyle>
        <a:effectStyle>
          <a:effectLst>
            <a:outerShdw blurRad="63500" dist="25400" dir="5400000" sx="101000" sy="101000" rotWithShape="0">
              <a:srgbClr val="000000">
                <a:alpha val="40000"/>
              </a:srgbClr>
            </a:outerShdw>
          </a:effectLst>
        </a:effectStyle>
        <a:effectStyle>
          <a:effectLst>
            <a:innerShdw blurRad="127000" dist="25400" dir="13500000">
              <a:srgbClr val="C0C0C0">
                <a:alpha val="75000"/>
              </a:srgbClr>
            </a:innerShdw>
            <a:outerShdw blurRad="88900" dist="25400" dir="5400000" sx="102000" sy="102000" algn="ctr" rotWithShape="0">
              <a:srgbClr val="C0C0C0">
                <a:alpha val="40000"/>
              </a:srgbClr>
            </a:outerShdw>
          </a:effectLst>
          <a:scene3d>
            <a:camera prst="perspectiveLeft" fov="300000"/>
            <a:lightRig rig="soft" dir="l">
              <a:rot lat="0" lon="0" rev="4200000"/>
            </a:lightRig>
          </a:scene3d>
          <a:sp3d extrusionH="38100" prstMaterial="powder">
            <a:bevelT w="50800" h="88900" prst="convex"/>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1">
            <a:duotone>
              <a:schemeClr val="phClr">
                <a:shade val="40000"/>
                <a:satMod val="400000"/>
              </a:schemeClr>
              <a:schemeClr val="phClr">
                <a:tint val="10000"/>
                <a:satMod val="20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Breeze.thmx</Template>
  <TotalTime>468</TotalTime>
  <Words>1440</Words>
  <Application>Microsoft Office PowerPoint</Application>
  <PresentationFormat>On-screen Show (4:3)</PresentationFormat>
  <Paragraphs>152</Paragraphs>
  <Slides>30</Slides>
  <Notes>30</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Breeze</vt:lpstr>
      <vt:lpstr>Eyes  of the Emperor</vt:lpstr>
      <vt:lpstr>Written by: Graham Salisbury</vt:lpstr>
      <vt:lpstr>Protagonist</vt:lpstr>
      <vt:lpstr>Antagonist</vt:lpstr>
      <vt:lpstr>Favorite Character</vt:lpstr>
      <vt:lpstr>Least Favorite Character</vt:lpstr>
      <vt:lpstr>Exposition</vt:lpstr>
      <vt:lpstr>Rising Action</vt:lpstr>
      <vt:lpstr>Climax</vt:lpstr>
      <vt:lpstr>Falling Action</vt:lpstr>
      <vt:lpstr>Resolution</vt:lpstr>
      <vt:lpstr>Setting</vt:lpstr>
      <vt:lpstr>Themes </vt:lpstr>
      <vt:lpstr>Book Rating</vt:lpstr>
      <vt:lpstr>Social Issue</vt:lpstr>
      <vt:lpstr>Racism</vt:lpstr>
      <vt:lpstr>Native Americans</vt:lpstr>
      <vt:lpstr>African Americans</vt:lpstr>
      <vt:lpstr>Asian Americans</vt:lpstr>
      <vt:lpstr>And Many More</vt:lpstr>
      <vt:lpstr>Does it still exist today?</vt:lpstr>
      <vt:lpstr>Stats</vt:lpstr>
      <vt:lpstr>Racism Today cont…</vt:lpstr>
      <vt:lpstr>Martin Luther King Jr.</vt:lpstr>
      <vt:lpstr>Song/Video</vt:lpstr>
      <vt:lpstr>It needs to end!</vt:lpstr>
      <vt:lpstr>Olympics</vt:lpstr>
      <vt:lpstr>Death felt around the world</vt:lpstr>
      <vt:lpstr>Wrap Up</vt:lpstr>
      <vt:lpstr>The End</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Eyes  of the Emperor</dc:title>
  <dc:creator>Scott Hinckley</dc:creator>
  <cp:lastModifiedBy>Jace Stephenson</cp:lastModifiedBy>
  <cp:revision>82</cp:revision>
  <dcterms:created xsi:type="dcterms:W3CDTF">2010-03-03T16:32:12Z</dcterms:created>
  <dcterms:modified xsi:type="dcterms:W3CDTF">2010-03-15T03:01:50Z</dcterms:modified>
</cp:coreProperties>
</file>